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6"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000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EF9"/>
    <a:srgbClr val="00649C"/>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06/09/2022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3.xml"/><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world-history-history-subjects-key-stage-2/the-ancient-world-world-history-history-subjects-key-stage-2/ks2-romans"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world-history-history-subjects-key-stage-2/the-ancient-world-world-history-history-subjects-key-stage-2/ks2-romans"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twinkl.co.uk/resources/world-history-history-subjects-key-stage-2/the-ancient-world-world-history-history-subjects-key-stage-2/ks2-roman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world-history-history-subjects-key-stage-2/the-ancient-world-world-history-history-subjects-key-stage-2/ks2-romans"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world-history-history-subjects-key-stage-2/the-ancient-world-world-history-history-subjects-key-stage-2/ks2-romans"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DFDA12A-787F-45AE-B4D4-473D6E7D9746}"/>
              </a:ext>
            </a:extLst>
          </p:cNvPr>
          <p:cNvSpPr/>
          <p:nvPr/>
        </p:nvSpPr>
        <p:spPr>
          <a:xfrm>
            <a:off x="3791824" y="5276675"/>
            <a:ext cx="1400961" cy="111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BC94A873-7327-4EC9-9539-473286033978}"/>
              </a:ext>
            </a:extLst>
          </p:cNvPr>
          <p:cNvSpPr/>
          <p:nvPr/>
        </p:nvSpPr>
        <p:spPr>
          <a:xfrm>
            <a:off x="8447714" y="6157519"/>
            <a:ext cx="696286" cy="643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Diagonal Corners Rounded 13">
            <a:extLst>
              <a:ext uri="{FF2B5EF4-FFF2-40B4-BE49-F238E27FC236}">
                <a16:creationId xmlns:a16="http://schemas.microsoft.com/office/drawing/2014/main" id="{CDE154B2-AC64-477C-8439-1660802C79CD}"/>
              </a:ext>
            </a:extLst>
          </p:cNvPr>
          <p:cNvSpPr/>
          <p:nvPr/>
        </p:nvSpPr>
        <p:spPr>
          <a:xfrm>
            <a:off x="978392" y="2070513"/>
            <a:ext cx="3593608" cy="3080328"/>
          </a:xfrm>
          <a:prstGeom prst="round2Diag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503D4731-DBEA-437B-8832-3A0E0FF73B3A}"/>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latin typeface="+mn-lt"/>
              </a:rPr>
              <a:t>The Inaugural Games</a:t>
            </a:r>
            <a:endParaRPr lang="en-GB" sz="1400" dirty="0">
              <a:solidFill>
                <a:schemeClr val="bg1"/>
              </a:solidFill>
              <a:latin typeface="+mn-lt"/>
            </a:endParaRPr>
          </a:p>
        </p:txBody>
      </p:sp>
      <p:sp>
        <p:nvSpPr>
          <p:cNvPr id="4" name="Rectangle 3">
            <a:hlinkClick r:id="rId2"/>
            <a:extLst>
              <a:ext uri="{FF2B5EF4-FFF2-40B4-BE49-F238E27FC236}">
                <a16:creationId xmlns:a16="http://schemas.microsoft.com/office/drawing/2014/main" id="{C81E2D22-8C17-4893-8BBD-BF847588E80F}"/>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244AD5E-5512-4E4C-9460-AFA78DEF50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1840" y="1970434"/>
            <a:ext cx="4404863" cy="4296937"/>
          </a:xfrm>
          <a:prstGeom prst="rect">
            <a:avLst/>
          </a:prstGeom>
        </p:spPr>
      </p:pic>
      <p:sp>
        <p:nvSpPr>
          <p:cNvPr id="13" name="TextBox 12">
            <a:extLst>
              <a:ext uri="{FF2B5EF4-FFF2-40B4-BE49-F238E27FC236}">
                <a16:creationId xmlns:a16="http://schemas.microsoft.com/office/drawing/2014/main" id="{22ADA07B-4328-4913-9129-566EC5514860}"/>
              </a:ext>
            </a:extLst>
          </p:cNvPr>
          <p:cNvSpPr txBox="1"/>
          <p:nvPr/>
        </p:nvSpPr>
        <p:spPr>
          <a:xfrm>
            <a:off x="1183592" y="2297604"/>
            <a:ext cx="3388408" cy="2616101"/>
          </a:xfrm>
          <a:prstGeom prst="rect">
            <a:avLst/>
          </a:prstGeom>
          <a:noFill/>
        </p:spPr>
        <p:txBody>
          <a:bodyPr wrap="square">
            <a:spAutoFit/>
          </a:bodyPr>
          <a:lstStyle/>
          <a:p>
            <a:pPr>
              <a:lnSpc>
                <a:spcPct val="100000"/>
              </a:lnSpc>
              <a:spcBef>
                <a:spcPct val="0"/>
              </a:spcBef>
              <a:buFontTx/>
              <a:buNone/>
            </a:pPr>
            <a:r>
              <a:rPr lang="en-GB" altLang="en-US" dirty="0">
                <a:solidFill>
                  <a:schemeClr val="tx1"/>
                </a:solidFill>
              </a:rPr>
              <a:t>Titus, Vespasian’s son, became the Emperor of Rome in AD 79, after the death of his father. </a:t>
            </a:r>
          </a:p>
          <a:p>
            <a:pPr>
              <a:lnSpc>
                <a:spcPct val="100000"/>
              </a:lnSpc>
              <a:spcBef>
                <a:spcPts val="1200"/>
              </a:spcBef>
              <a:buFontTx/>
              <a:buNone/>
            </a:pPr>
            <a:r>
              <a:rPr lang="en-GB" altLang="en-US" dirty="0">
                <a:solidFill>
                  <a:schemeClr val="tx1"/>
                </a:solidFill>
              </a:rPr>
              <a:t>In AD 80, Titus opened the amphitheatre with the inaugural games. </a:t>
            </a:r>
          </a:p>
          <a:p>
            <a:pPr>
              <a:lnSpc>
                <a:spcPct val="100000"/>
              </a:lnSpc>
              <a:spcBef>
                <a:spcPts val="1200"/>
              </a:spcBef>
              <a:buFontTx/>
              <a:buNone/>
            </a:pPr>
            <a:r>
              <a:rPr lang="en-GB" altLang="en-US" dirty="0">
                <a:solidFill>
                  <a:schemeClr val="tx1"/>
                </a:solidFill>
              </a:rPr>
              <a:t>The games lasted for more than 100 days.</a:t>
            </a:r>
          </a:p>
        </p:txBody>
      </p:sp>
    </p:spTree>
    <p:extLst>
      <p:ext uri="{BB962C8B-B14F-4D97-AF65-F5344CB8AC3E}">
        <p14:creationId xmlns:p14="http://schemas.microsoft.com/office/powerpoint/2010/main" val="336765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7B48BD-EE79-46C6-8720-A931DF1E5633}"/>
              </a:ext>
            </a:extLst>
          </p:cNvPr>
          <p:cNvSpPr/>
          <p:nvPr/>
        </p:nvSpPr>
        <p:spPr>
          <a:xfrm>
            <a:off x="6679271" y="1700879"/>
            <a:ext cx="246367" cy="345540"/>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2C3BEEB-77E6-4A72-BAA1-3FF2BA41E7D6}"/>
              </a:ext>
            </a:extLst>
          </p:cNvPr>
          <p:cNvSpPr/>
          <p:nvPr/>
        </p:nvSpPr>
        <p:spPr>
          <a:xfrm>
            <a:off x="589660" y="1700879"/>
            <a:ext cx="6144426" cy="4133478"/>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F3AC56C6-E906-43D1-919A-3D2159619CBB}"/>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latin typeface="+mn-lt"/>
              </a:rPr>
              <a:t>Gladiators</a:t>
            </a:r>
          </a:p>
        </p:txBody>
      </p:sp>
      <p:sp>
        <p:nvSpPr>
          <p:cNvPr id="4" name="Rectangle 3">
            <a:hlinkClick r:id="rId2"/>
            <a:extLst>
              <a:ext uri="{FF2B5EF4-FFF2-40B4-BE49-F238E27FC236}">
                <a16:creationId xmlns:a16="http://schemas.microsoft.com/office/drawing/2014/main" id="{34748A57-0EA8-47DF-9446-1EF8428BE5A0}"/>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321BF92-8C2C-4B82-B60A-34B8780BFB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4168" y="1584935"/>
            <a:ext cx="3242573" cy="4636501"/>
          </a:xfrm>
          <a:prstGeom prst="rect">
            <a:avLst/>
          </a:prstGeom>
        </p:spPr>
      </p:pic>
      <p:sp>
        <p:nvSpPr>
          <p:cNvPr id="8" name="TextBox 7">
            <a:extLst>
              <a:ext uri="{FF2B5EF4-FFF2-40B4-BE49-F238E27FC236}">
                <a16:creationId xmlns:a16="http://schemas.microsoft.com/office/drawing/2014/main" id="{497F48B7-1B4E-4B04-8C33-8AC164682428}"/>
              </a:ext>
            </a:extLst>
          </p:cNvPr>
          <p:cNvSpPr txBox="1"/>
          <p:nvPr/>
        </p:nvSpPr>
        <p:spPr>
          <a:xfrm>
            <a:off x="658029" y="1755106"/>
            <a:ext cx="5306938" cy="4001095"/>
          </a:xfrm>
          <a:prstGeom prst="rect">
            <a:avLst/>
          </a:prstGeom>
          <a:noFill/>
        </p:spPr>
        <p:txBody>
          <a:bodyPr wrap="square">
            <a:spAutoFit/>
          </a:bodyPr>
          <a:lstStyle/>
          <a:p>
            <a:pPr>
              <a:lnSpc>
                <a:spcPct val="100000"/>
              </a:lnSpc>
              <a:spcBef>
                <a:spcPct val="0"/>
              </a:spcBef>
              <a:buFontTx/>
              <a:buNone/>
            </a:pPr>
            <a:r>
              <a:rPr lang="en-GB" altLang="en-US" dirty="0">
                <a:solidFill>
                  <a:schemeClr val="tx1"/>
                </a:solidFill>
              </a:rPr>
              <a:t>Gladiator fights were considered a sport. Gladiators were highly trained and even had medical checks before training began. Contenders were matched based on their experience, skill, age, size and style of fighting. They were prisoners, enslaved people, criminals and ex-soldiers, who could gain celebrity status and wealth if they were good at what they did and became                 well-known.</a:t>
            </a:r>
          </a:p>
          <a:p>
            <a:pPr>
              <a:lnSpc>
                <a:spcPct val="100000"/>
              </a:lnSpc>
              <a:spcBef>
                <a:spcPts val="1200"/>
              </a:spcBef>
              <a:buFontTx/>
              <a:buNone/>
            </a:pPr>
            <a:r>
              <a:rPr lang="en-GB" altLang="en-US" dirty="0">
                <a:solidFill>
                  <a:schemeClr val="tx1"/>
                </a:solidFill>
              </a:rPr>
              <a:t>Before a match, gladiators would be held below the arena in the dark, cool rooms and tunnels. Then, they would make their dramatic entrance.</a:t>
            </a:r>
          </a:p>
          <a:p>
            <a:pPr>
              <a:lnSpc>
                <a:spcPct val="100000"/>
              </a:lnSpc>
              <a:spcBef>
                <a:spcPts val="1200"/>
              </a:spcBef>
              <a:buFontTx/>
              <a:buNone/>
            </a:pPr>
            <a:r>
              <a:rPr lang="en-GB" altLang="en-US" dirty="0">
                <a:solidFill>
                  <a:schemeClr val="tx1"/>
                </a:solidFill>
              </a:rPr>
              <a:t>They had to show courage and absolutely no fear. </a:t>
            </a:r>
          </a:p>
        </p:txBody>
      </p:sp>
    </p:spTree>
    <p:extLst>
      <p:ext uri="{BB962C8B-B14F-4D97-AF65-F5344CB8AC3E}">
        <p14:creationId xmlns:p14="http://schemas.microsoft.com/office/powerpoint/2010/main" val="429064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AAF4182-738E-4F46-84BE-DECA98AECEBC}"/>
              </a:ext>
            </a:extLst>
          </p:cNvPr>
          <p:cNvSpPr/>
          <p:nvPr/>
        </p:nvSpPr>
        <p:spPr>
          <a:xfrm>
            <a:off x="444618" y="2371726"/>
            <a:ext cx="7708782" cy="3146107"/>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3717AAB-9878-4E97-A5AD-3DBD37E5F613}"/>
              </a:ext>
            </a:extLst>
          </p:cNvPr>
          <p:cNvSpPr txBox="1"/>
          <p:nvPr/>
        </p:nvSpPr>
        <p:spPr>
          <a:xfrm>
            <a:off x="590549" y="1713851"/>
            <a:ext cx="8029575" cy="3724096"/>
          </a:xfrm>
          <a:prstGeom prst="rect">
            <a:avLst/>
          </a:prstGeom>
          <a:noFill/>
        </p:spPr>
        <p:txBody>
          <a:bodyPr wrap="square">
            <a:spAutoFit/>
          </a:bodyPr>
          <a:lstStyle/>
          <a:p>
            <a:pPr>
              <a:lnSpc>
                <a:spcPct val="100000"/>
              </a:lnSpc>
              <a:spcBef>
                <a:spcPct val="0"/>
              </a:spcBef>
              <a:buFontTx/>
              <a:buNone/>
            </a:pPr>
            <a:r>
              <a:rPr lang="en-GB" altLang="en-US" dirty="0">
                <a:solidFill>
                  <a:schemeClr val="tx1"/>
                </a:solidFill>
              </a:rPr>
              <a:t>Gladiators were not the only living things who fought in the name of entertainment.</a:t>
            </a:r>
          </a:p>
          <a:p>
            <a:pPr>
              <a:lnSpc>
                <a:spcPct val="100000"/>
              </a:lnSpc>
              <a:spcBef>
                <a:spcPts val="1200"/>
              </a:spcBef>
              <a:buFontTx/>
              <a:buNone/>
            </a:pPr>
            <a:r>
              <a:rPr lang="en-GB" b="0" i="0" dirty="0">
                <a:effectLst/>
              </a:rPr>
              <a:t>Animals from around the world thought to be exotic and unusual were brought to the colosseum and made                                                                           to fight people. </a:t>
            </a:r>
            <a:r>
              <a:rPr lang="en-GB" altLang="en-US" dirty="0"/>
              <a:t>These included                                                                     lions, hippopotamuses, </a:t>
            </a:r>
            <a:r>
              <a:rPr lang="en-GB" altLang="en-US" dirty="0">
                <a:solidFill>
                  <a:schemeClr val="tx1"/>
                </a:solidFill>
              </a:rPr>
              <a:t>crocodiles,                                                                          elephants, leopards, bears, tigers                                                                                      and boars. Wolves were not used, as                                                                                                     they had symbolic importance for                                                                          Romans at that time.</a:t>
            </a:r>
          </a:p>
          <a:p>
            <a:pPr>
              <a:lnSpc>
                <a:spcPct val="100000"/>
              </a:lnSpc>
              <a:spcBef>
                <a:spcPts val="1200"/>
              </a:spcBef>
              <a:buFontTx/>
              <a:buNone/>
            </a:pPr>
            <a:r>
              <a:rPr lang="en-GB" altLang="en-US" dirty="0">
                <a:solidFill>
                  <a:schemeClr val="tx1"/>
                </a:solidFill>
              </a:rPr>
              <a:t>Sometimes, the animals killed the people                                                                       who were supposed to kill them. </a:t>
            </a:r>
          </a:p>
        </p:txBody>
      </p:sp>
      <p:sp>
        <p:nvSpPr>
          <p:cNvPr id="3" name="Title 1">
            <a:extLst>
              <a:ext uri="{FF2B5EF4-FFF2-40B4-BE49-F238E27FC236}">
                <a16:creationId xmlns:a16="http://schemas.microsoft.com/office/drawing/2014/main" id="{BC0D27AC-0696-4759-8C54-23A733F892E8}"/>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latin typeface="+mn-lt"/>
              </a:rPr>
              <a:t>Animals</a:t>
            </a:r>
          </a:p>
        </p:txBody>
      </p:sp>
      <p:sp>
        <p:nvSpPr>
          <p:cNvPr id="4" name="Rectangle 3">
            <a:hlinkClick r:id="rId2"/>
            <a:extLst>
              <a:ext uri="{FF2B5EF4-FFF2-40B4-BE49-F238E27FC236}">
                <a16:creationId xmlns:a16="http://schemas.microsoft.com/office/drawing/2014/main" id="{0F2D173E-B8EA-4AF4-9A9D-32CDD584B819}"/>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730F5BE-F1BE-41A6-BDF8-D356D3630D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9009" y="2870503"/>
            <a:ext cx="3702438" cy="3146107"/>
          </a:xfrm>
          <a:prstGeom prst="rect">
            <a:avLst/>
          </a:prstGeom>
        </p:spPr>
      </p:pic>
      <p:pic>
        <p:nvPicPr>
          <p:cNvPr id="14" name="Picture 13">
            <a:extLst>
              <a:ext uri="{FF2B5EF4-FFF2-40B4-BE49-F238E27FC236}">
                <a16:creationId xmlns:a16="http://schemas.microsoft.com/office/drawing/2014/main" id="{AF02F4B6-FFCA-42F0-81EC-49A5028FFC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1938" y="4430403"/>
            <a:ext cx="1538186" cy="1938114"/>
          </a:xfrm>
          <a:prstGeom prst="rect">
            <a:avLst/>
          </a:prstGeom>
        </p:spPr>
      </p:pic>
    </p:spTree>
    <p:extLst>
      <p:ext uri="{BB962C8B-B14F-4D97-AF65-F5344CB8AC3E}">
        <p14:creationId xmlns:p14="http://schemas.microsoft.com/office/powerpoint/2010/main" val="376863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FDF3FDE-4048-47A7-A8DB-F72DE37315B3}"/>
              </a:ext>
            </a:extLst>
          </p:cNvPr>
          <p:cNvSpPr/>
          <p:nvPr/>
        </p:nvSpPr>
        <p:spPr>
          <a:xfrm>
            <a:off x="567481" y="1333500"/>
            <a:ext cx="8017402" cy="4371975"/>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9E8A0D4-5182-4A83-A972-7A429DE73FF5}"/>
              </a:ext>
            </a:extLst>
          </p:cNvPr>
          <p:cNvSpPr txBox="1"/>
          <p:nvPr/>
        </p:nvSpPr>
        <p:spPr>
          <a:xfrm>
            <a:off x="610924" y="1506538"/>
            <a:ext cx="8017402" cy="4124206"/>
          </a:xfrm>
          <a:prstGeom prst="rect">
            <a:avLst/>
          </a:prstGeom>
          <a:noFill/>
        </p:spPr>
        <p:txBody>
          <a:bodyPr wrap="square">
            <a:spAutoFit/>
          </a:bodyPr>
          <a:lstStyle/>
          <a:p>
            <a:pPr>
              <a:lnSpc>
                <a:spcPct val="100000"/>
              </a:lnSpc>
              <a:spcBef>
                <a:spcPct val="0"/>
              </a:spcBef>
              <a:buFontTx/>
              <a:buNone/>
            </a:pPr>
            <a:endParaRPr lang="en-GB" altLang="en-US" sz="1600" dirty="0">
              <a:solidFill>
                <a:schemeClr val="tx1"/>
              </a:solidFill>
            </a:endParaRPr>
          </a:p>
          <a:p>
            <a:pPr>
              <a:lnSpc>
                <a:spcPct val="100000"/>
              </a:lnSpc>
              <a:spcBef>
                <a:spcPct val="0"/>
              </a:spcBef>
              <a:buFontTx/>
              <a:buNone/>
            </a:pPr>
            <a:r>
              <a:rPr lang="en-GB" altLang="en-US" dirty="0">
                <a:solidFill>
                  <a:schemeClr val="tx1"/>
                </a:solidFill>
              </a:rPr>
              <a:t>The Colosseum has seen many changes                                                                     since it was built nearly 2000 years                                                                          ago. Two thirds of it has been destroyed                                                        through earthquakes, lightning strikes                                                                     and bombings during the Second                                                                World War. </a:t>
            </a:r>
          </a:p>
          <a:p>
            <a:pPr>
              <a:lnSpc>
                <a:spcPct val="100000"/>
              </a:lnSpc>
              <a:spcBef>
                <a:spcPts val="1200"/>
              </a:spcBef>
              <a:buFontTx/>
              <a:buNone/>
            </a:pPr>
            <a:r>
              <a:rPr lang="en-GB" altLang="en-US" dirty="0">
                <a:solidFill>
                  <a:schemeClr val="tx1"/>
                </a:solidFill>
              </a:rPr>
              <a:t>Over time, it has been used as a                                                                           storehouse, a church, a cemetery and even a castle. </a:t>
            </a:r>
          </a:p>
          <a:p>
            <a:pPr>
              <a:lnSpc>
                <a:spcPct val="100000"/>
              </a:lnSpc>
              <a:spcBef>
                <a:spcPts val="1200"/>
              </a:spcBef>
              <a:buFontTx/>
              <a:buNone/>
            </a:pPr>
            <a:r>
              <a:rPr lang="en-GB" altLang="en-US" dirty="0">
                <a:solidFill>
                  <a:schemeClr val="tx1"/>
                </a:solidFill>
              </a:rPr>
              <a:t>In 2007, it was included in the list of the new Seven Wonders of the World.</a:t>
            </a:r>
          </a:p>
          <a:p>
            <a:pPr>
              <a:lnSpc>
                <a:spcPct val="100000"/>
              </a:lnSpc>
              <a:spcBef>
                <a:spcPts val="1200"/>
              </a:spcBef>
              <a:buFontTx/>
              <a:buNone/>
            </a:pPr>
            <a:r>
              <a:rPr lang="en-GB" altLang="en-US" dirty="0">
                <a:solidFill>
                  <a:schemeClr val="tx1"/>
                </a:solidFill>
              </a:rPr>
              <a:t>It remains as a symbol of the power and rule of the Roman Empire and draws over 7 million visitors a year, who want to learn about this amazing structure and its colourful history.</a:t>
            </a:r>
          </a:p>
        </p:txBody>
      </p:sp>
      <p:pic>
        <p:nvPicPr>
          <p:cNvPr id="7" name="Picture 6">
            <a:extLst>
              <a:ext uri="{FF2B5EF4-FFF2-40B4-BE49-F238E27FC236}">
                <a16:creationId xmlns:a16="http://schemas.microsoft.com/office/drawing/2014/main" id="{FB684308-AE3F-4FB2-B626-34FD984F5D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9031" y="1294379"/>
            <a:ext cx="3687488" cy="2458324"/>
          </a:xfrm>
          <a:prstGeom prst="rect">
            <a:avLst/>
          </a:prstGeom>
        </p:spPr>
      </p:pic>
      <p:sp>
        <p:nvSpPr>
          <p:cNvPr id="3" name="Title 1">
            <a:extLst>
              <a:ext uri="{FF2B5EF4-FFF2-40B4-BE49-F238E27FC236}">
                <a16:creationId xmlns:a16="http://schemas.microsoft.com/office/drawing/2014/main" id="{4A8D6CA4-BDE2-42EF-80CA-5059F703A6C6}"/>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latin typeface="+mn-lt"/>
              </a:rPr>
              <a:t>The Colosseum Today</a:t>
            </a:r>
          </a:p>
        </p:txBody>
      </p:sp>
      <p:sp>
        <p:nvSpPr>
          <p:cNvPr id="4" name="Rectangle 3">
            <a:hlinkClick r:id="rId3"/>
            <a:extLst>
              <a:ext uri="{FF2B5EF4-FFF2-40B4-BE49-F238E27FC236}">
                <a16:creationId xmlns:a16="http://schemas.microsoft.com/office/drawing/2014/main" id="{5CE42ACE-D7DD-4D80-AD7E-D1EE53AC94CF}"/>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156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CE9DF3C-C502-43F7-9848-7B766E8937DA}"/>
              </a:ext>
            </a:extLst>
          </p:cNvPr>
          <p:cNvSpPr/>
          <p:nvPr/>
        </p:nvSpPr>
        <p:spPr>
          <a:xfrm>
            <a:off x="3871519" y="2871132"/>
            <a:ext cx="1400961" cy="111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A72997F5-7863-42A4-929F-5DC7F6C0A336}"/>
              </a:ext>
            </a:extLst>
          </p:cNvPr>
          <p:cNvSpPr/>
          <p:nvPr/>
        </p:nvSpPr>
        <p:spPr>
          <a:xfrm>
            <a:off x="8447714" y="6157519"/>
            <a:ext cx="696286" cy="643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F9AC90-6EB2-45C7-AD93-F93EA98D0120}"/>
              </a:ext>
            </a:extLst>
          </p:cNvPr>
          <p:cNvSpPr/>
          <p:nvPr/>
        </p:nvSpPr>
        <p:spPr>
          <a:xfrm>
            <a:off x="545285" y="2779227"/>
            <a:ext cx="8061819" cy="2438725"/>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6001EC3-6C87-4C38-9222-84A7F9784015}"/>
              </a:ext>
            </a:extLst>
          </p:cNvPr>
          <p:cNvSpPr>
            <a:spLocks noGrp="1"/>
          </p:cNvSpPr>
          <p:nvPr>
            <p:ph type="title"/>
          </p:nvPr>
        </p:nvSpPr>
        <p:spPr>
          <a:xfrm>
            <a:off x="444618" y="571174"/>
            <a:ext cx="8254766" cy="994306"/>
          </a:xfrm>
          <a:prstGeom prst="roundRect">
            <a:avLst>
              <a:gd name="adj" fmla="val 360"/>
            </a:avLst>
          </a:prstGeom>
          <a:solidFill>
            <a:srgbClr val="00649C"/>
          </a:solidFill>
        </p:spPr>
        <p:txBody>
          <a:bodyPr/>
          <a:lstStyle/>
          <a:p>
            <a:pPr algn="ctr"/>
            <a:r>
              <a:rPr lang="en-GB" sz="3200" dirty="0">
                <a:solidFill>
                  <a:schemeClr val="bg1"/>
                </a:solidFill>
                <a:latin typeface="+mn-lt"/>
              </a:rPr>
              <a:t>The New Seven Wonders of the World</a:t>
            </a:r>
          </a:p>
        </p:txBody>
      </p:sp>
      <p:sp>
        <p:nvSpPr>
          <p:cNvPr id="3" name="Rectangle 2">
            <a:hlinkClick r:id="rId2"/>
            <a:extLst>
              <a:ext uri="{FF2B5EF4-FFF2-40B4-BE49-F238E27FC236}">
                <a16:creationId xmlns:a16="http://schemas.microsoft.com/office/drawing/2014/main" id="{692EC152-50BC-4777-9912-23ED24A47B6E}"/>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6B6B2A4-6FEC-4C53-8752-E22D8F071E05}"/>
              </a:ext>
            </a:extLst>
          </p:cNvPr>
          <p:cNvSpPr txBox="1"/>
          <p:nvPr/>
        </p:nvSpPr>
        <p:spPr>
          <a:xfrm>
            <a:off x="629174" y="1722362"/>
            <a:ext cx="7969541" cy="4047262"/>
          </a:xfrm>
          <a:prstGeom prst="rect">
            <a:avLst/>
          </a:prstGeom>
          <a:noFill/>
        </p:spPr>
        <p:txBody>
          <a:bodyPr wrap="square">
            <a:spAutoFit/>
          </a:bodyPr>
          <a:lstStyle/>
          <a:p>
            <a:pPr algn="just" eaLnBrk="1" hangingPunct="1">
              <a:lnSpc>
                <a:spcPct val="100000"/>
              </a:lnSpc>
              <a:spcBef>
                <a:spcPct val="0"/>
              </a:spcBef>
              <a:buFontTx/>
              <a:buNone/>
              <a:defRPr/>
            </a:pPr>
            <a:r>
              <a:rPr lang="en-GB" altLang="en-US" dirty="0">
                <a:solidFill>
                  <a:schemeClr val="tx1"/>
                </a:solidFill>
              </a:rPr>
              <a:t>The ancient world had seven significant places, known as ‘The Seven Wonders of the World’. In 2000, a campaign began to choose seven wonders of the modern world. </a:t>
            </a:r>
          </a:p>
          <a:p>
            <a:pPr eaLnBrk="1" hangingPunct="1">
              <a:lnSpc>
                <a:spcPct val="100000"/>
              </a:lnSpc>
              <a:spcBef>
                <a:spcPct val="0"/>
              </a:spcBef>
              <a:buFontTx/>
              <a:buNone/>
              <a:defRPr/>
            </a:pPr>
            <a:endParaRPr lang="en-GB" altLang="en-US" dirty="0">
              <a:solidFill>
                <a:schemeClr val="tx1"/>
              </a:solidFill>
            </a:endParaRPr>
          </a:p>
          <a:p>
            <a:pPr eaLnBrk="1" hangingPunct="1">
              <a:lnSpc>
                <a:spcPct val="100000"/>
              </a:lnSpc>
              <a:spcBef>
                <a:spcPct val="0"/>
              </a:spcBef>
              <a:buFontTx/>
              <a:buNone/>
              <a:defRPr/>
            </a:pPr>
            <a:r>
              <a:rPr lang="en-GB" altLang="en-US" dirty="0">
                <a:solidFill>
                  <a:schemeClr val="tx1"/>
                </a:solidFill>
              </a:rPr>
              <a:t>Over 100 million votes were cast. The final seven places chosen were:</a:t>
            </a:r>
          </a:p>
          <a:p>
            <a:pPr marL="285750" indent="-285750">
              <a:spcBef>
                <a:spcPts val="600"/>
              </a:spcBef>
              <a:buFont typeface="Arial" panose="020B0604020202020204" pitchFamily="34" charset="0"/>
              <a:buChar char="•"/>
              <a:defRPr/>
            </a:pPr>
            <a:r>
              <a:rPr lang="en-GB" altLang="en-US" dirty="0"/>
              <a:t>Chichén Itzá</a:t>
            </a:r>
            <a:r>
              <a:rPr lang="en-GB" altLang="en-US" dirty="0">
                <a:solidFill>
                  <a:schemeClr val="tx1"/>
                </a:solidFill>
              </a:rPr>
              <a:t>, Mexico;</a:t>
            </a:r>
          </a:p>
          <a:p>
            <a:pPr marL="285750" indent="-285750">
              <a:spcBef>
                <a:spcPct val="0"/>
              </a:spcBef>
              <a:buFont typeface="Arial" panose="020B0604020202020204" pitchFamily="34" charset="0"/>
              <a:buChar char="•"/>
              <a:defRPr/>
            </a:pPr>
            <a:r>
              <a:rPr lang="en-GB" altLang="en-US" dirty="0">
                <a:solidFill>
                  <a:schemeClr val="tx1"/>
                </a:solidFill>
              </a:rPr>
              <a:t>Machu Picchu, Peru;</a:t>
            </a:r>
          </a:p>
          <a:p>
            <a:pPr marL="285750" indent="-285750">
              <a:spcBef>
                <a:spcPct val="0"/>
              </a:spcBef>
              <a:buFont typeface="Arial" panose="020B0604020202020204" pitchFamily="34" charset="0"/>
              <a:buChar char="•"/>
              <a:defRPr/>
            </a:pPr>
            <a:r>
              <a:rPr lang="en-GB" altLang="en-US" dirty="0">
                <a:solidFill>
                  <a:schemeClr val="tx1"/>
                </a:solidFill>
              </a:rPr>
              <a:t>Christ the Redeemer, Brazil;</a:t>
            </a:r>
          </a:p>
          <a:p>
            <a:pPr marL="285750" indent="-285750">
              <a:spcBef>
                <a:spcPct val="0"/>
              </a:spcBef>
              <a:buFont typeface="Arial" panose="020B0604020202020204" pitchFamily="34" charset="0"/>
              <a:buChar char="•"/>
              <a:defRPr/>
            </a:pPr>
            <a:r>
              <a:rPr lang="en-GB" altLang="en-US" dirty="0">
                <a:solidFill>
                  <a:schemeClr val="tx1"/>
                </a:solidFill>
              </a:rPr>
              <a:t>The Colosseum, Italy;</a:t>
            </a:r>
          </a:p>
          <a:p>
            <a:pPr marL="285750" indent="-285750">
              <a:spcBef>
                <a:spcPct val="0"/>
              </a:spcBef>
              <a:buFont typeface="Arial" panose="020B0604020202020204" pitchFamily="34" charset="0"/>
              <a:buChar char="•"/>
              <a:defRPr/>
            </a:pPr>
            <a:r>
              <a:rPr lang="en-GB" altLang="en-US" dirty="0">
                <a:solidFill>
                  <a:schemeClr val="tx1"/>
                </a:solidFill>
              </a:rPr>
              <a:t>Petra, Jordan;</a:t>
            </a:r>
          </a:p>
          <a:p>
            <a:pPr marL="285750" indent="-285750">
              <a:spcBef>
                <a:spcPct val="0"/>
              </a:spcBef>
              <a:buFont typeface="Arial" panose="020B0604020202020204" pitchFamily="34" charset="0"/>
              <a:buChar char="•"/>
              <a:defRPr/>
            </a:pPr>
            <a:r>
              <a:rPr lang="en-GB" altLang="en-US" dirty="0">
                <a:solidFill>
                  <a:schemeClr val="tx1"/>
                </a:solidFill>
              </a:rPr>
              <a:t>Taj Mahal, India;</a:t>
            </a:r>
          </a:p>
          <a:p>
            <a:pPr marL="285750" indent="-285750">
              <a:spcBef>
                <a:spcPct val="0"/>
              </a:spcBef>
              <a:buFont typeface="Arial" panose="020B0604020202020204" pitchFamily="34" charset="0"/>
              <a:buChar char="•"/>
              <a:defRPr/>
            </a:pPr>
            <a:r>
              <a:rPr lang="en-GB" altLang="en-US" dirty="0">
                <a:solidFill>
                  <a:schemeClr val="tx1"/>
                </a:solidFill>
              </a:rPr>
              <a:t>The Great Wall, China.</a:t>
            </a:r>
          </a:p>
          <a:p>
            <a:pPr marL="285750" indent="-285750" eaLnBrk="1" hangingPunct="1">
              <a:lnSpc>
                <a:spcPct val="100000"/>
              </a:lnSpc>
              <a:spcBef>
                <a:spcPct val="0"/>
              </a:spcBef>
              <a:defRPr/>
            </a:pPr>
            <a:endParaRPr lang="en-GB" altLang="en-US" dirty="0">
              <a:solidFill>
                <a:schemeClr val="tx1"/>
              </a:solidFill>
            </a:endParaRPr>
          </a:p>
          <a:p>
            <a:pPr eaLnBrk="1" hangingPunct="1">
              <a:lnSpc>
                <a:spcPct val="100000"/>
              </a:lnSpc>
              <a:spcBef>
                <a:spcPct val="0"/>
              </a:spcBef>
              <a:buFont typeface="Arial" panose="020B0604020202020204" pitchFamily="34" charset="0"/>
              <a:buNone/>
              <a:defRPr/>
            </a:pPr>
            <a:r>
              <a:rPr lang="en-GB" altLang="en-US" dirty="0">
                <a:solidFill>
                  <a:schemeClr val="tx1"/>
                </a:solidFill>
              </a:rPr>
              <a:t>Today, we are going to find out about the Colosseum in Italy. </a:t>
            </a:r>
          </a:p>
        </p:txBody>
      </p:sp>
    </p:spTree>
    <p:extLst>
      <p:ext uri="{BB962C8B-B14F-4D97-AF65-F5344CB8AC3E}">
        <p14:creationId xmlns:p14="http://schemas.microsoft.com/office/powerpoint/2010/main" val="285571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8D667B-9628-408B-9258-574D3FCCD982}"/>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rPr>
              <a:t>Where Is Italy?</a:t>
            </a:r>
            <a:endParaRPr lang="en-GB" sz="3200" dirty="0">
              <a:solidFill>
                <a:schemeClr val="bg1"/>
              </a:solidFill>
              <a:latin typeface="+mn-lt"/>
            </a:endParaRPr>
          </a:p>
        </p:txBody>
      </p:sp>
      <p:sp>
        <p:nvSpPr>
          <p:cNvPr id="4" name="Rectangle 3">
            <a:hlinkClick r:id="rId2"/>
            <a:extLst>
              <a:ext uri="{FF2B5EF4-FFF2-40B4-BE49-F238E27FC236}">
                <a16:creationId xmlns:a16="http://schemas.microsoft.com/office/drawing/2014/main" id="{17919C01-5B38-4482-9810-D8E9F4991365}"/>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9BFDA4-1C9D-4737-987F-72BDF37E84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655" y="1808120"/>
            <a:ext cx="6484690" cy="4300800"/>
          </a:xfrm>
          <a:prstGeom prst="rect">
            <a:avLst/>
          </a:prstGeom>
        </p:spPr>
      </p:pic>
      <p:cxnSp>
        <p:nvCxnSpPr>
          <p:cNvPr id="7" name="Straight Arrow Connector 6">
            <a:extLst>
              <a:ext uri="{FF2B5EF4-FFF2-40B4-BE49-F238E27FC236}">
                <a16:creationId xmlns:a16="http://schemas.microsoft.com/office/drawing/2014/main" id="{64A733F9-D8E9-42DE-9344-F8E3CF7F1B91}"/>
              </a:ext>
            </a:extLst>
          </p:cNvPr>
          <p:cNvCxnSpPr>
            <a:cxnSpLocks/>
          </p:cNvCxnSpPr>
          <p:nvPr/>
        </p:nvCxnSpPr>
        <p:spPr>
          <a:xfrm flipH="1">
            <a:off x="4660614" y="2558374"/>
            <a:ext cx="3296879" cy="759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0C0CF1F-084F-46F8-B046-47246694314B}"/>
              </a:ext>
            </a:extLst>
          </p:cNvPr>
          <p:cNvSpPr txBox="1"/>
          <p:nvPr/>
        </p:nvSpPr>
        <p:spPr>
          <a:xfrm>
            <a:off x="7907334" y="2373708"/>
            <a:ext cx="696286" cy="369332"/>
          </a:xfrm>
          <a:prstGeom prst="rect">
            <a:avLst/>
          </a:prstGeom>
          <a:noFill/>
        </p:spPr>
        <p:txBody>
          <a:bodyPr wrap="square" rtlCol="0">
            <a:spAutoFit/>
          </a:bodyPr>
          <a:lstStyle/>
          <a:p>
            <a:r>
              <a:rPr lang="en-GB" dirty="0"/>
              <a:t>Italy</a:t>
            </a:r>
          </a:p>
        </p:txBody>
      </p:sp>
    </p:spTree>
    <p:extLst>
      <p:ext uri="{BB962C8B-B14F-4D97-AF65-F5344CB8AC3E}">
        <p14:creationId xmlns:p14="http://schemas.microsoft.com/office/powerpoint/2010/main" val="136538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250B82-7D9B-4CEC-8BCC-E9F60AAE44A4}"/>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latin typeface="+mn-lt"/>
              </a:rPr>
              <a:t>The Colosseum</a:t>
            </a:r>
            <a:endParaRPr lang="en-GB" sz="1400" dirty="0">
              <a:solidFill>
                <a:schemeClr val="bg1"/>
              </a:solidFill>
              <a:latin typeface="+mn-lt"/>
            </a:endParaRPr>
          </a:p>
        </p:txBody>
      </p:sp>
      <p:sp>
        <p:nvSpPr>
          <p:cNvPr id="4" name="Rectangle 3">
            <a:hlinkClick r:id="rId2"/>
            <a:extLst>
              <a:ext uri="{FF2B5EF4-FFF2-40B4-BE49-F238E27FC236}">
                <a16:creationId xmlns:a16="http://schemas.microsoft.com/office/drawing/2014/main" id="{D5D64B2C-1D2C-4738-ADC2-4BAEC49E8727}"/>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AF6B0C7-48A3-4720-A0D7-F60C459D1D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618" r="3936"/>
          <a:stretch/>
        </p:blipFill>
        <p:spPr>
          <a:xfrm>
            <a:off x="573931" y="1584935"/>
            <a:ext cx="7996137" cy="3629025"/>
          </a:xfrm>
          <a:prstGeom prst="rect">
            <a:avLst/>
          </a:prstGeom>
        </p:spPr>
      </p:pic>
      <p:sp>
        <p:nvSpPr>
          <p:cNvPr id="7" name="Rectangle 6">
            <a:extLst>
              <a:ext uri="{FF2B5EF4-FFF2-40B4-BE49-F238E27FC236}">
                <a16:creationId xmlns:a16="http://schemas.microsoft.com/office/drawing/2014/main" id="{F8C18265-B43E-47A0-867A-EDA6788FC7ED}"/>
              </a:ext>
            </a:extLst>
          </p:cNvPr>
          <p:cNvSpPr/>
          <p:nvPr/>
        </p:nvSpPr>
        <p:spPr>
          <a:xfrm>
            <a:off x="573931" y="5273065"/>
            <a:ext cx="7996137" cy="804156"/>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tx1"/>
                </a:solidFill>
              </a:rPr>
              <a:t>The Colosseum is about 156 metres wide and 50 metres high - that’s about the same height as a 12 storey building.</a:t>
            </a:r>
          </a:p>
        </p:txBody>
      </p:sp>
    </p:spTree>
    <p:extLst>
      <p:ext uri="{BB962C8B-B14F-4D97-AF65-F5344CB8AC3E}">
        <p14:creationId xmlns:p14="http://schemas.microsoft.com/office/powerpoint/2010/main" val="401940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ACE8ED-4A31-425B-92A7-9DD36934C7C3}"/>
              </a:ext>
            </a:extLst>
          </p:cNvPr>
          <p:cNvSpPr/>
          <p:nvPr/>
        </p:nvSpPr>
        <p:spPr>
          <a:xfrm>
            <a:off x="603116" y="4005969"/>
            <a:ext cx="4659958" cy="1877964"/>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0BDBB81-155B-4E4F-B27C-395963417A23}"/>
              </a:ext>
            </a:extLst>
          </p:cNvPr>
          <p:cNvSpPr/>
          <p:nvPr/>
        </p:nvSpPr>
        <p:spPr>
          <a:xfrm>
            <a:off x="603116" y="1780161"/>
            <a:ext cx="4659958" cy="2159541"/>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1A6F139-4B4B-4604-BB44-44E06B1E669F}"/>
              </a:ext>
            </a:extLst>
          </p:cNvPr>
          <p:cNvSpPr/>
          <p:nvPr/>
        </p:nvSpPr>
        <p:spPr>
          <a:xfrm>
            <a:off x="5233890" y="5646351"/>
            <a:ext cx="3213824" cy="710118"/>
          </a:xfrm>
          <a:prstGeom prst="rect">
            <a:avLst/>
          </a:prstGeom>
          <a:solidFill>
            <a:srgbClr val="00649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C157E7A9-24F2-4302-BB28-0392944DEF3F}"/>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latin typeface="+mn-lt"/>
              </a:rPr>
              <a:t>The Flavian Amphitheatre</a:t>
            </a:r>
            <a:endParaRPr lang="en-GB" sz="1400" dirty="0">
              <a:solidFill>
                <a:schemeClr val="bg1"/>
              </a:solidFill>
              <a:latin typeface="+mn-lt"/>
            </a:endParaRPr>
          </a:p>
        </p:txBody>
      </p:sp>
      <p:sp>
        <p:nvSpPr>
          <p:cNvPr id="4" name="Rectangle 3">
            <a:hlinkClick r:id="rId2"/>
            <a:extLst>
              <a:ext uri="{FF2B5EF4-FFF2-40B4-BE49-F238E27FC236}">
                <a16:creationId xmlns:a16="http://schemas.microsoft.com/office/drawing/2014/main" id="{85D2C25A-06B2-4004-B4BC-1E5F36995682}"/>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2D63EF-02EE-4E4C-89BE-7553D1627A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3890" y="1586910"/>
            <a:ext cx="3213824" cy="4094044"/>
          </a:xfrm>
          <a:prstGeom prst="rect">
            <a:avLst/>
          </a:prstGeom>
        </p:spPr>
      </p:pic>
      <p:sp>
        <p:nvSpPr>
          <p:cNvPr id="8" name="TextBox 7">
            <a:extLst>
              <a:ext uri="{FF2B5EF4-FFF2-40B4-BE49-F238E27FC236}">
                <a16:creationId xmlns:a16="http://schemas.microsoft.com/office/drawing/2014/main" id="{FA04F869-610B-4BBB-96A8-0B11800E9E74}"/>
              </a:ext>
            </a:extLst>
          </p:cNvPr>
          <p:cNvSpPr txBox="1"/>
          <p:nvPr/>
        </p:nvSpPr>
        <p:spPr>
          <a:xfrm>
            <a:off x="641358" y="1836699"/>
            <a:ext cx="4475393" cy="3970318"/>
          </a:xfrm>
          <a:prstGeom prst="rect">
            <a:avLst/>
          </a:prstGeom>
          <a:noFill/>
        </p:spPr>
        <p:txBody>
          <a:bodyPr wrap="square">
            <a:spAutoFit/>
          </a:bodyPr>
          <a:lstStyle/>
          <a:p>
            <a:pPr algn="just">
              <a:lnSpc>
                <a:spcPct val="100000"/>
              </a:lnSpc>
              <a:spcBef>
                <a:spcPct val="0"/>
              </a:spcBef>
              <a:buFontTx/>
              <a:buNone/>
            </a:pPr>
            <a:r>
              <a:rPr lang="en-GB" altLang="en-US" dirty="0">
                <a:solidFill>
                  <a:schemeClr val="tx1"/>
                </a:solidFill>
              </a:rPr>
              <a:t>Vespasian ruled the Roman Empire from AD 69 – 79. During this time, </a:t>
            </a:r>
            <a:r>
              <a:rPr lang="en-GB" altLang="en-US" dirty="0"/>
              <a:t>he</a:t>
            </a:r>
            <a:r>
              <a:rPr lang="en-GB" altLang="en-US" dirty="0">
                <a:solidFill>
                  <a:schemeClr val="tx1"/>
                </a:solidFill>
              </a:rPr>
              <a:t> ordered a huge amphitheatre to be built. In AD 68, an unpopular emperor called Nero died. The amphitheatre was a symbolic gift to the Roman people, who had all suffered under Nero’s rule.</a:t>
            </a:r>
          </a:p>
          <a:p>
            <a:pPr algn="just">
              <a:lnSpc>
                <a:spcPct val="100000"/>
              </a:lnSpc>
              <a:spcBef>
                <a:spcPct val="0"/>
              </a:spcBef>
              <a:buFontTx/>
              <a:buNone/>
            </a:pPr>
            <a:endParaRPr lang="en-GB" altLang="en-US" dirty="0">
              <a:solidFill>
                <a:schemeClr val="tx1"/>
              </a:solidFill>
            </a:endParaRPr>
          </a:p>
          <a:p>
            <a:pPr algn="just">
              <a:lnSpc>
                <a:spcPct val="100000"/>
              </a:lnSpc>
              <a:spcBef>
                <a:spcPct val="0"/>
              </a:spcBef>
              <a:buFontTx/>
              <a:buNone/>
            </a:pPr>
            <a:r>
              <a:rPr lang="en-GB" altLang="en-US" dirty="0">
                <a:solidFill>
                  <a:schemeClr val="tx1"/>
                </a:solidFill>
              </a:rPr>
              <a:t>The amphitheatre was completed in AD 80 and was designed to be used for entertainment. It was to be used to showcase gladiator fights, exhibits of exotic animals, the executions of prisoners and recreations of famous Roman battles. </a:t>
            </a:r>
          </a:p>
        </p:txBody>
      </p:sp>
      <p:sp>
        <p:nvSpPr>
          <p:cNvPr id="10" name="TextBox 9">
            <a:extLst>
              <a:ext uri="{FF2B5EF4-FFF2-40B4-BE49-F238E27FC236}">
                <a16:creationId xmlns:a16="http://schemas.microsoft.com/office/drawing/2014/main" id="{B161276A-2A29-428C-8BC2-8256C46583CB}"/>
              </a:ext>
            </a:extLst>
          </p:cNvPr>
          <p:cNvSpPr txBox="1"/>
          <p:nvPr/>
        </p:nvSpPr>
        <p:spPr>
          <a:xfrm>
            <a:off x="5283200" y="5672754"/>
            <a:ext cx="3059953" cy="646331"/>
          </a:xfrm>
          <a:prstGeom prst="rect">
            <a:avLst/>
          </a:prstGeom>
          <a:noFill/>
        </p:spPr>
        <p:txBody>
          <a:bodyPr wrap="square">
            <a:spAutoFit/>
          </a:bodyPr>
          <a:lstStyle/>
          <a:p>
            <a:pPr algn="ctr">
              <a:lnSpc>
                <a:spcPct val="100000"/>
              </a:lnSpc>
              <a:spcBef>
                <a:spcPct val="0"/>
              </a:spcBef>
              <a:buFontTx/>
              <a:buNone/>
            </a:pPr>
            <a:r>
              <a:rPr lang="en-GB" altLang="en-US" b="1" dirty="0">
                <a:solidFill>
                  <a:schemeClr val="bg1"/>
                </a:solidFill>
              </a:rPr>
              <a:t>Vespasian hearing from one of his generals</a:t>
            </a:r>
          </a:p>
        </p:txBody>
      </p:sp>
    </p:spTree>
    <p:extLst>
      <p:ext uri="{BB962C8B-B14F-4D97-AF65-F5344CB8AC3E}">
        <p14:creationId xmlns:p14="http://schemas.microsoft.com/office/powerpoint/2010/main" val="114910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78E331-EBA9-439C-BB33-14ED528ED11F}"/>
              </a:ext>
            </a:extLst>
          </p:cNvPr>
          <p:cNvSpPr/>
          <p:nvPr/>
        </p:nvSpPr>
        <p:spPr>
          <a:xfrm>
            <a:off x="528506" y="5000427"/>
            <a:ext cx="4712173" cy="1273508"/>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9100C2A-68D2-4BAB-BB40-BF3A7CCA8833}"/>
              </a:ext>
            </a:extLst>
          </p:cNvPr>
          <p:cNvSpPr/>
          <p:nvPr/>
        </p:nvSpPr>
        <p:spPr>
          <a:xfrm>
            <a:off x="528506" y="1702077"/>
            <a:ext cx="4712173" cy="3202670"/>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D42102B-BFE8-42E3-886F-DFAC6173D0CF}"/>
              </a:ext>
            </a:extLst>
          </p:cNvPr>
          <p:cNvPicPr>
            <a:picLocks noChangeAspect="1"/>
          </p:cNvPicPr>
          <p:nvPr/>
        </p:nvPicPr>
        <p:blipFill rotWithShape="1">
          <a:blip r:embed="rId2">
            <a:extLst>
              <a:ext uri="{28A0092B-C50C-407E-A947-70E740481C1C}">
                <a14:useLocalDpi xmlns:a14="http://schemas.microsoft.com/office/drawing/2010/main"/>
              </a:ext>
            </a:extLst>
          </a:blip>
          <a:srcRect t="15690" b="4128"/>
          <a:stretch/>
        </p:blipFill>
        <p:spPr>
          <a:xfrm>
            <a:off x="4990286" y="1574882"/>
            <a:ext cx="3553535" cy="4242128"/>
          </a:xfrm>
          <a:prstGeom prst="rect">
            <a:avLst/>
          </a:prstGeom>
        </p:spPr>
      </p:pic>
      <p:sp>
        <p:nvSpPr>
          <p:cNvPr id="3" name="Title 1">
            <a:extLst>
              <a:ext uri="{FF2B5EF4-FFF2-40B4-BE49-F238E27FC236}">
                <a16:creationId xmlns:a16="http://schemas.microsoft.com/office/drawing/2014/main" id="{6A772A90-4748-4710-9C55-FEF0B0B14580}"/>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latin typeface="+mn-lt"/>
              </a:rPr>
              <a:t>Building the Amphitheatre</a:t>
            </a:r>
            <a:endParaRPr lang="en-GB" sz="1400" dirty="0">
              <a:solidFill>
                <a:schemeClr val="bg1"/>
              </a:solidFill>
              <a:latin typeface="+mn-lt"/>
            </a:endParaRPr>
          </a:p>
        </p:txBody>
      </p:sp>
      <p:sp>
        <p:nvSpPr>
          <p:cNvPr id="4" name="Rectangle 3">
            <a:hlinkClick r:id="rId3"/>
            <a:extLst>
              <a:ext uri="{FF2B5EF4-FFF2-40B4-BE49-F238E27FC236}">
                <a16:creationId xmlns:a16="http://schemas.microsoft.com/office/drawing/2014/main" id="{DADDE147-CE68-4C85-ADE6-9021574988B6}"/>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6891534-7DF6-4F76-AEB2-E60E7E8FC1E7}"/>
              </a:ext>
            </a:extLst>
          </p:cNvPr>
          <p:cNvSpPr/>
          <p:nvPr/>
        </p:nvSpPr>
        <p:spPr>
          <a:xfrm>
            <a:off x="4990287" y="5815504"/>
            <a:ext cx="3553535" cy="458430"/>
          </a:xfrm>
          <a:prstGeom prst="rect">
            <a:avLst/>
          </a:prstGeom>
          <a:solidFill>
            <a:srgbClr val="00649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5519E7-5C10-4F22-BCB4-58CDB97BD1F8}"/>
              </a:ext>
            </a:extLst>
          </p:cNvPr>
          <p:cNvSpPr txBox="1"/>
          <p:nvPr/>
        </p:nvSpPr>
        <p:spPr>
          <a:xfrm>
            <a:off x="5636193" y="5872401"/>
            <a:ext cx="3383399" cy="369332"/>
          </a:xfrm>
          <a:prstGeom prst="rect">
            <a:avLst/>
          </a:prstGeom>
          <a:noFill/>
        </p:spPr>
        <p:txBody>
          <a:bodyPr wrap="square">
            <a:spAutoFit/>
          </a:bodyPr>
          <a:lstStyle/>
          <a:p>
            <a:pPr>
              <a:lnSpc>
                <a:spcPct val="100000"/>
              </a:lnSpc>
              <a:spcBef>
                <a:spcPct val="0"/>
              </a:spcBef>
              <a:buFontTx/>
              <a:buNone/>
            </a:pPr>
            <a:r>
              <a:rPr lang="en-GB" altLang="en-US" b="1" dirty="0">
                <a:solidFill>
                  <a:schemeClr val="bg1"/>
                </a:solidFill>
              </a:rPr>
              <a:t>The Triumph of Titus</a:t>
            </a:r>
          </a:p>
        </p:txBody>
      </p:sp>
      <p:sp>
        <p:nvSpPr>
          <p:cNvPr id="10" name="TextBox 9">
            <a:extLst>
              <a:ext uri="{FF2B5EF4-FFF2-40B4-BE49-F238E27FC236}">
                <a16:creationId xmlns:a16="http://schemas.microsoft.com/office/drawing/2014/main" id="{A7EE6A5B-0BD1-49B0-AEFA-49AEAABC52DD}"/>
              </a:ext>
            </a:extLst>
          </p:cNvPr>
          <p:cNvSpPr txBox="1"/>
          <p:nvPr/>
        </p:nvSpPr>
        <p:spPr>
          <a:xfrm>
            <a:off x="564342" y="1749619"/>
            <a:ext cx="4390107" cy="4524315"/>
          </a:xfrm>
          <a:prstGeom prst="rect">
            <a:avLst/>
          </a:prstGeom>
          <a:noFill/>
        </p:spPr>
        <p:txBody>
          <a:bodyPr wrap="square">
            <a:spAutoFit/>
          </a:bodyPr>
          <a:lstStyle/>
          <a:p>
            <a:pPr algn="just">
              <a:lnSpc>
                <a:spcPct val="100000"/>
              </a:lnSpc>
              <a:spcBef>
                <a:spcPct val="0"/>
              </a:spcBef>
              <a:buFontTx/>
              <a:buNone/>
            </a:pPr>
            <a:r>
              <a:rPr lang="en-GB" b="0" i="0" dirty="0">
                <a:effectLst/>
              </a:rPr>
              <a:t>Opened in AD 80 by Titus, Vespasian's son, it was initially called the Flavian Amphitheatre because Vespasian was from the Flavian family of emperors in Rome. </a:t>
            </a:r>
            <a:r>
              <a:rPr lang="en-GB" altLang="en-US" dirty="0"/>
              <a:t>However, it was built on the ruined palace of Nero, which displayed a huge statue of the fallen emperor, known as ‘The Colossus of Nero’. The name of the amphitheatre gradually changed to the Colosseum as the statue became associated with the amphitheatre. </a:t>
            </a:r>
          </a:p>
          <a:p>
            <a:pPr algn="just">
              <a:lnSpc>
                <a:spcPct val="100000"/>
              </a:lnSpc>
              <a:spcBef>
                <a:spcPct val="0"/>
              </a:spcBef>
              <a:buFontTx/>
              <a:buNone/>
            </a:pPr>
            <a:endParaRPr lang="en-GB" altLang="en-US" dirty="0">
              <a:solidFill>
                <a:schemeClr val="tx1"/>
              </a:solidFill>
            </a:endParaRPr>
          </a:p>
          <a:p>
            <a:pPr algn="just">
              <a:lnSpc>
                <a:spcPct val="100000"/>
              </a:lnSpc>
              <a:spcBef>
                <a:spcPct val="0"/>
              </a:spcBef>
              <a:buFontTx/>
              <a:buNone/>
            </a:pPr>
            <a:r>
              <a:rPr lang="en-GB" altLang="en-US" dirty="0">
                <a:solidFill>
                  <a:schemeClr val="tx1"/>
                </a:solidFill>
              </a:rPr>
              <a:t>Construction of the Colosseum took almost a decade, which was very quick for such a huge structure. It was mostly built by enslaved people.</a:t>
            </a:r>
          </a:p>
        </p:txBody>
      </p:sp>
    </p:spTree>
    <p:extLst>
      <p:ext uri="{BB962C8B-B14F-4D97-AF65-F5344CB8AC3E}">
        <p14:creationId xmlns:p14="http://schemas.microsoft.com/office/powerpoint/2010/main" val="328548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F6D00A-D95C-4AFC-ACE3-E656F91BB77F}"/>
              </a:ext>
            </a:extLst>
          </p:cNvPr>
          <p:cNvSpPr/>
          <p:nvPr/>
        </p:nvSpPr>
        <p:spPr>
          <a:xfrm>
            <a:off x="444618" y="4978235"/>
            <a:ext cx="8254766" cy="1031842"/>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C8F561B-3AF4-47F1-A1B9-3303BD253222}"/>
              </a:ext>
            </a:extLst>
          </p:cNvPr>
          <p:cNvSpPr/>
          <p:nvPr/>
        </p:nvSpPr>
        <p:spPr>
          <a:xfrm>
            <a:off x="444618" y="3081068"/>
            <a:ext cx="8254766" cy="1807126"/>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D6F2D7-7945-4626-B693-F55DF49FDF9E}"/>
              </a:ext>
            </a:extLst>
          </p:cNvPr>
          <p:cNvSpPr/>
          <p:nvPr/>
        </p:nvSpPr>
        <p:spPr>
          <a:xfrm>
            <a:off x="444618" y="1692067"/>
            <a:ext cx="8254766" cy="1298961"/>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E9D63791-65DB-432A-B14A-1D41BF2EAEC2}"/>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sz="3200" dirty="0">
                <a:solidFill>
                  <a:schemeClr val="bg1"/>
                </a:solidFill>
                <a:latin typeface="+mn-lt"/>
              </a:rPr>
              <a:t>The Colosseum</a:t>
            </a:r>
            <a:endParaRPr lang="en-GB" sz="1400" dirty="0">
              <a:solidFill>
                <a:schemeClr val="bg1"/>
              </a:solidFill>
              <a:latin typeface="+mn-lt"/>
            </a:endParaRPr>
          </a:p>
        </p:txBody>
      </p:sp>
      <p:sp>
        <p:nvSpPr>
          <p:cNvPr id="4" name="Rectangle 3">
            <a:hlinkClick r:id="rId2"/>
            <a:extLst>
              <a:ext uri="{FF2B5EF4-FFF2-40B4-BE49-F238E27FC236}">
                <a16:creationId xmlns:a16="http://schemas.microsoft.com/office/drawing/2014/main" id="{E39276C4-003B-4C91-A565-017B855C64FB}"/>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3008BBD-20C3-4310-9395-4AC2A02B04C4}"/>
              </a:ext>
            </a:extLst>
          </p:cNvPr>
          <p:cNvSpPr txBox="1"/>
          <p:nvPr/>
        </p:nvSpPr>
        <p:spPr>
          <a:xfrm>
            <a:off x="640937" y="1727413"/>
            <a:ext cx="7873335" cy="4247317"/>
          </a:xfrm>
          <a:prstGeom prst="rect">
            <a:avLst/>
          </a:prstGeom>
          <a:noFill/>
        </p:spPr>
        <p:txBody>
          <a:bodyPr wrap="square">
            <a:spAutoFit/>
          </a:bodyPr>
          <a:lstStyle/>
          <a:p>
            <a:pPr algn="just">
              <a:lnSpc>
                <a:spcPct val="100000"/>
              </a:lnSpc>
              <a:spcBef>
                <a:spcPct val="0"/>
              </a:spcBef>
              <a:buFont typeface="Arial" panose="020B0604020202020204" pitchFamily="34" charset="0"/>
              <a:buNone/>
            </a:pPr>
            <a:r>
              <a:rPr lang="en-GB" b="0" i="0" dirty="0">
                <a:effectLst/>
                <a:ea typeface="Roboto" panose="02000000000000000000" pitchFamily="2" charset="0"/>
              </a:rPr>
              <a:t>The Colosseum was enormous, even by other Roman buildings’ standards. Made from stone and concrete, it was the largest freestanding structure in the Roman Empire. </a:t>
            </a:r>
            <a:r>
              <a:rPr lang="en-GB" altLang="en-US" dirty="0">
                <a:solidFill>
                  <a:schemeClr val="tx1"/>
                </a:solidFill>
              </a:rPr>
              <a:t>Other amphitheatres were built into hillsides so that they were supported. </a:t>
            </a:r>
          </a:p>
          <a:p>
            <a:pPr algn="just">
              <a:lnSpc>
                <a:spcPct val="100000"/>
              </a:lnSpc>
              <a:spcBef>
                <a:spcPct val="0"/>
              </a:spcBef>
              <a:buFont typeface="Arial" panose="020B0604020202020204" pitchFamily="34" charset="0"/>
              <a:buNone/>
            </a:pPr>
            <a:endParaRPr lang="en-GB" altLang="en-US" dirty="0">
              <a:solidFill>
                <a:schemeClr val="tx1"/>
              </a:solidFill>
            </a:endParaRPr>
          </a:p>
          <a:p>
            <a:pPr algn="just">
              <a:lnSpc>
                <a:spcPct val="100000"/>
              </a:lnSpc>
              <a:spcBef>
                <a:spcPct val="0"/>
              </a:spcBef>
              <a:buFontTx/>
              <a:buNone/>
            </a:pPr>
            <a:r>
              <a:rPr lang="en-GB" b="0" i="0" dirty="0">
                <a:effectLst/>
              </a:rPr>
              <a:t>The structure was 188m long, 156m wide and 50m high. It was composed of three storeys: terraces; a facade separate from the terraces and a central arena. </a:t>
            </a:r>
            <a:r>
              <a:rPr lang="en-GB" altLang="en-US" dirty="0">
                <a:solidFill>
                  <a:schemeClr val="tx1"/>
                </a:solidFill>
              </a:rPr>
              <a:t>80 arched entrances were created, which made it easier for spectators to access the building. When full, there could be more than </a:t>
            </a:r>
          </a:p>
          <a:p>
            <a:pPr algn="just">
              <a:lnSpc>
                <a:spcPct val="100000"/>
              </a:lnSpc>
              <a:spcBef>
                <a:spcPct val="0"/>
              </a:spcBef>
              <a:buFontTx/>
              <a:buNone/>
            </a:pPr>
            <a:r>
              <a:rPr lang="en-GB" altLang="en-US" dirty="0">
                <a:solidFill>
                  <a:schemeClr val="tx1"/>
                </a:solidFill>
              </a:rPr>
              <a:t>50,000 people seated according to their rank and status, ready for the entertainment to begin.</a:t>
            </a:r>
          </a:p>
          <a:p>
            <a:pPr algn="just">
              <a:lnSpc>
                <a:spcPct val="100000"/>
              </a:lnSpc>
              <a:spcBef>
                <a:spcPct val="0"/>
              </a:spcBef>
              <a:buFontTx/>
              <a:buNone/>
            </a:pPr>
            <a:endParaRPr lang="en-GB" altLang="en-US" dirty="0">
              <a:solidFill>
                <a:schemeClr val="tx1"/>
              </a:solidFill>
            </a:endParaRPr>
          </a:p>
          <a:p>
            <a:pPr algn="just">
              <a:lnSpc>
                <a:spcPct val="100000"/>
              </a:lnSpc>
              <a:spcBef>
                <a:spcPct val="0"/>
              </a:spcBef>
              <a:buFontTx/>
              <a:buNone/>
            </a:pPr>
            <a:r>
              <a:rPr lang="en-GB" altLang="en-US" dirty="0">
                <a:solidFill>
                  <a:schemeClr val="tx1"/>
                </a:solidFill>
              </a:rPr>
              <a:t>Canvas awnings would unfurl at the top of the amphitheatre to protect the crowds from the heat of the sun. Archaeologists believe that it also had drinking fountains and toilets.</a:t>
            </a:r>
          </a:p>
        </p:txBody>
      </p:sp>
    </p:spTree>
    <p:extLst>
      <p:ext uri="{BB962C8B-B14F-4D97-AF65-F5344CB8AC3E}">
        <p14:creationId xmlns:p14="http://schemas.microsoft.com/office/powerpoint/2010/main" val="133190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CC292E-B299-4D0F-8C5E-3307B35F78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86" y="914401"/>
            <a:ext cx="7933078" cy="5255664"/>
          </a:xfrm>
          <a:prstGeom prst="rect">
            <a:avLst/>
          </a:prstGeom>
        </p:spPr>
      </p:pic>
      <p:sp>
        <p:nvSpPr>
          <p:cNvPr id="3" name="Title 1">
            <a:extLst>
              <a:ext uri="{FF2B5EF4-FFF2-40B4-BE49-F238E27FC236}">
                <a16:creationId xmlns:a16="http://schemas.microsoft.com/office/drawing/2014/main" id="{BB8CEAEC-F8C2-4F4E-A1E2-2293B6B49EB6}"/>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altLang="en-US" sz="3200" dirty="0">
                <a:solidFill>
                  <a:schemeClr val="bg1"/>
                </a:solidFill>
              </a:rPr>
              <a:t>Outside the Colosseum</a:t>
            </a:r>
            <a:endParaRPr lang="en-GB" sz="1400" dirty="0">
              <a:solidFill>
                <a:schemeClr val="bg1"/>
              </a:solidFill>
              <a:latin typeface="+mn-lt"/>
            </a:endParaRPr>
          </a:p>
        </p:txBody>
      </p:sp>
      <p:sp>
        <p:nvSpPr>
          <p:cNvPr id="4" name="Rectangle 3">
            <a:hlinkClick r:id="rId3"/>
            <a:extLst>
              <a:ext uri="{FF2B5EF4-FFF2-40B4-BE49-F238E27FC236}">
                <a16:creationId xmlns:a16="http://schemas.microsoft.com/office/drawing/2014/main" id="{A1295C66-56B5-4F7E-8930-C719519A48F5}"/>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29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A87D3F-642B-43B8-B7E2-35B081F1EE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042" y="1096460"/>
            <a:ext cx="7725775" cy="5150517"/>
          </a:xfrm>
          <a:prstGeom prst="rect">
            <a:avLst/>
          </a:prstGeom>
        </p:spPr>
      </p:pic>
      <p:sp>
        <p:nvSpPr>
          <p:cNvPr id="3" name="Title 1">
            <a:extLst>
              <a:ext uri="{FF2B5EF4-FFF2-40B4-BE49-F238E27FC236}">
                <a16:creationId xmlns:a16="http://schemas.microsoft.com/office/drawing/2014/main" id="{16EE3F1A-8D4E-4C8B-BE3E-EFEB5DF6998F}"/>
              </a:ext>
            </a:extLst>
          </p:cNvPr>
          <p:cNvSpPr>
            <a:spLocks noGrp="1"/>
          </p:cNvSpPr>
          <p:nvPr>
            <p:ph type="title"/>
          </p:nvPr>
        </p:nvSpPr>
        <p:spPr>
          <a:xfrm>
            <a:off x="444618" y="590629"/>
            <a:ext cx="8254766" cy="994306"/>
          </a:xfrm>
          <a:prstGeom prst="roundRect">
            <a:avLst>
              <a:gd name="adj" fmla="val 360"/>
            </a:avLst>
          </a:prstGeom>
          <a:solidFill>
            <a:srgbClr val="00649C"/>
          </a:solidFill>
        </p:spPr>
        <p:txBody>
          <a:bodyPr/>
          <a:lstStyle/>
          <a:p>
            <a:pPr algn="ctr">
              <a:defRPr/>
            </a:pPr>
            <a:r>
              <a:rPr lang="en-GB" altLang="en-US" sz="3200" dirty="0">
                <a:solidFill>
                  <a:schemeClr val="bg1"/>
                </a:solidFill>
              </a:rPr>
              <a:t>Inside the Colosseum</a:t>
            </a:r>
            <a:endParaRPr lang="en-GB" sz="1400" dirty="0">
              <a:solidFill>
                <a:schemeClr val="bg1"/>
              </a:solidFill>
              <a:latin typeface="+mn-lt"/>
            </a:endParaRPr>
          </a:p>
        </p:txBody>
      </p:sp>
      <p:sp>
        <p:nvSpPr>
          <p:cNvPr id="4" name="Rectangle 3">
            <a:hlinkClick r:id="rId3"/>
            <a:extLst>
              <a:ext uri="{FF2B5EF4-FFF2-40B4-BE49-F238E27FC236}">
                <a16:creationId xmlns:a16="http://schemas.microsoft.com/office/drawing/2014/main" id="{E996D8E3-135E-437F-92A5-C2BCE5890549}"/>
              </a:ext>
            </a:extLst>
          </p:cNvPr>
          <p:cNvSpPr/>
          <p:nvPr/>
        </p:nvSpPr>
        <p:spPr>
          <a:xfrm>
            <a:off x="8447714" y="6644081"/>
            <a:ext cx="696286" cy="1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27613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102</TotalTime>
  <Words>861</Words>
  <Application>Microsoft Office PowerPoint</Application>
  <PresentationFormat>On-screen Show (4:3)</PresentationFormat>
  <Paragraphs>54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Twinkl</vt:lpstr>
      <vt:lpstr>Arial</vt:lpstr>
      <vt:lpstr>Office Theme</vt:lpstr>
      <vt:lpstr>PowerPoint Presentation</vt:lpstr>
      <vt:lpstr>The New Seven Wonders of the World</vt:lpstr>
      <vt:lpstr>Where Is Italy?</vt:lpstr>
      <vt:lpstr>The Colosseum</vt:lpstr>
      <vt:lpstr>The Flavian Amphitheatre</vt:lpstr>
      <vt:lpstr>Building the Amphitheatre</vt:lpstr>
      <vt:lpstr>The Colosseum</vt:lpstr>
      <vt:lpstr>Outside the Colosseum</vt:lpstr>
      <vt:lpstr>Inside the Colosseum</vt:lpstr>
      <vt:lpstr>The Inaugural Games</vt:lpstr>
      <vt:lpstr>Gladiators</vt:lpstr>
      <vt:lpstr>Animals</vt:lpstr>
      <vt:lpstr>The Colosseum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Twinkl-A5</cp:lastModifiedBy>
  <cp:revision>12</cp:revision>
  <dcterms:created xsi:type="dcterms:W3CDTF">2020-07-10T07:55:58Z</dcterms:created>
  <dcterms:modified xsi:type="dcterms:W3CDTF">2022-09-05T21:37:57Z</dcterms:modified>
</cp:coreProperties>
</file>