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8"/>
  </p:notesMasterIdLst>
  <p:handoutMasterIdLst>
    <p:handoutMasterId r:id="rId19"/>
  </p:handoutMasterIdLst>
  <p:sldIdLst>
    <p:sldId id="258" r:id="rId2"/>
    <p:sldId id="264" r:id="rId3"/>
    <p:sldId id="268" r:id="rId4"/>
    <p:sldId id="269" r:id="rId5"/>
    <p:sldId id="270" r:id="rId6"/>
    <p:sldId id="271" r:id="rId7"/>
    <p:sldId id="272" r:id="rId8"/>
    <p:sldId id="274" r:id="rId9"/>
    <p:sldId id="275" r:id="rId10"/>
    <p:sldId id="276" r:id="rId11"/>
    <p:sldId id="280" r:id="rId12"/>
    <p:sldId id="277" r:id="rId13"/>
    <p:sldId id="278" r:id="rId14"/>
    <p:sldId id="279" r:id="rId15"/>
    <p:sldId id="281" r:id="rId16"/>
    <p:sldId id="267" r:id="rId17"/>
  </p:sldIdLst>
  <p:sldSz cx="9144000" cy="6858000" type="screen4x3"/>
  <p:notesSz cx="6858000" cy="9144000"/>
  <p:embeddedFontLst>
    <p:embeddedFont>
      <p:font typeface="Calibri" panose="020F0502020204030204" pitchFamily="34" charset="0"/>
      <p:regular r:id="rId20"/>
      <p:bold r:id="rId21"/>
      <p:italic r:id="rId22"/>
      <p:boldItalic r:id="rId23"/>
    </p:embeddedFont>
    <p:embeddedFont>
      <p:font typeface="Twinkl" pitchFamily="2" charset="0"/>
      <p:regular r:id="rId24"/>
      <p:bold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6213"/>
    <a:srgbClr val="F5E9AE"/>
    <a:srgbClr val="F7CFAE"/>
    <a:srgbClr val="BDAFD0"/>
    <a:srgbClr val="C0DFC3"/>
    <a:srgbClr val="647D90"/>
    <a:srgbClr val="18A0DB"/>
    <a:srgbClr val="DE1E5A"/>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808" autoAdjust="0"/>
    <p:restoredTop sz="94660"/>
  </p:normalViewPr>
  <p:slideViewPr>
    <p:cSldViewPr snapToGrid="0" showGuides="1">
      <p:cViewPr varScale="1">
        <p:scale>
          <a:sx n="86" d="100"/>
          <a:sy n="86" d="100"/>
        </p:scale>
        <p:origin x="1574" y="67"/>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30/06/2021</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30/06/2021</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hyperlink" Target="https://www.twinkl.co.uk/resources/the-ancient-world-world-history-history-subjects-key-stage-2/ks2-ancient-greeks/ks2-ancient-greeks-powerpoints"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hyperlink" Target="https://www.twinkl.co.uk/resources/the-ancient-world-world-history-history-subjects-key-stage-2/ks2-ancient-greeks/ks2-ancient-greeks-powerpoints" TargetMode="Externa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3.xml"/><Relationship Id="rId4" Type="http://schemas.openxmlformats.org/officeDocument/2006/relationships/image" Target="../media/image8.tiff"/></Relationships>
</file>

<file path=ppt/slides/_rels/slide4.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extLst>
              <a:ext uri="{FF2B5EF4-FFF2-40B4-BE49-F238E27FC236}">
                <a16:creationId xmlns:a16="http://schemas.microsoft.com/office/drawing/2014/main" id="{F1AF4A29-2878-4766-96EB-C144F39586E9}"/>
              </a:ext>
            </a:extLst>
          </p:cNvPr>
          <p:cNvSpPr/>
          <p:nvPr/>
        </p:nvSpPr>
        <p:spPr>
          <a:xfrm>
            <a:off x="0" y="5215233"/>
            <a:ext cx="2490952" cy="1642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16BBB15-DAE5-4481-ACE0-0FA5302113F1}"/>
              </a:ext>
            </a:extLst>
          </p:cNvPr>
          <p:cNvSpPr txBox="1"/>
          <p:nvPr/>
        </p:nvSpPr>
        <p:spPr>
          <a:xfrm>
            <a:off x="4754881" y="1338436"/>
            <a:ext cx="3817531" cy="2031325"/>
          </a:xfrm>
          <a:prstGeom prst="rect">
            <a:avLst/>
          </a:prstGeom>
          <a:solidFill>
            <a:schemeClr val="accent3">
              <a:lumMod val="40000"/>
              <a:lumOff val="60000"/>
            </a:schemeClr>
          </a:solidFill>
        </p:spPr>
        <p:txBody>
          <a:bodyPr wrap="square">
            <a:spAutoFit/>
          </a:bodyPr>
          <a:lstStyle/>
          <a:p>
            <a:r>
              <a:rPr lang="en-GB" dirty="0"/>
              <a:t>The exact location of where the statue stood isn’t known. For centuries, it was believed that the Colossus stood at the entrance to </a:t>
            </a:r>
            <a:r>
              <a:rPr lang="en-GB" dirty="0" err="1"/>
              <a:t>Mandraki</a:t>
            </a:r>
            <a:r>
              <a:rPr lang="en-GB" dirty="0"/>
              <a:t> Harbour, with one leg either side of the harbour walls like in this picture. </a:t>
            </a:r>
          </a:p>
        </p:txBody>
      </p:sp>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Statue</a:t>
            </a:r>
          </a:p>
        </p:txBody>
      </p:sp>
      <p:sp>
        <p:nvSpPr>
          <p:cNvPr id="14" name="Rectangle 13">
            <a:extLst>
              <a:ext uri="{FF2B5EF4-FFF2-40B4-BE49-F238E27FC236}">
                <a16:creationId xmlns:a16="http://schemas.microsoft.com/office/drawing/2014/main" id="{49B7BFE7-21C5-4FAC-B10D-9A20FEDFF2AD}"/>
              </a:ext>
            </a:extLst>
          </p:cNvPr>
          <p:cNvSpPr/>
          <p:nvPr/>
        </p:nvSpPr>
        <p:spPr>
          <a:xfrm>
            <a:off x="-6179" y="6345270"/>
            <a:ext cx="9144000" cy="2091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8A17EA5D-78F7-447B-8375-0E3BA8A9BC16}"/>
              </a:ext>
            </a:extLst>
          </p:cNvPr>
          <p:cNvSpPr txBox="1"/>
          <p:nvPr/>
        </p:nvSpPr>
        <p:spPr>
          <a:xfrm>
            <a:off x="4754882" y="3494546"/>
            <a:ext cx="3817530" cy="2308324"/>
          </a:xfrm>
          <a:prstGeom prst="rect">
            <a:avLst/>
          </a:prstGeom>
          <a:solidFill>
            <a:srgbClr val="F5E9AE"/>
          </a:solidFill>
        </p:spPr>
        <p:txBody>
          <a:bodyPr wrap="square">
            <a:spAutoFit/>
          </a:bodyPr>
          <a:lstStyle/>
          <a:p>
            <a:r>
              <a:rPr lang="en-GB" dirty="0"/>
              <a:t>However, it is now agreed that, given the height of the statue and the width of the harbour entrance, it would be impossible for the statue to be positioned in this way. It is now thought that the Colossus was positioned to the east of the harbour or possibly further inland. </a:t>
            </a:r>
          </a:p>
        </p:txBody>
      </p:sp>
      <p:pic>
        <p:nvPicPr>
          <p:cNvPr id="7" name="Picture 6">
            <a:extLst>
              <a:ext uri="{FF2B5EF4-FFF2-40B4-BE49-F238E27FC236}">
                <a16:creationId xmlns:a16="http://schemas.microsoft.com/office/drawing/2014/main" id="{582D9DC2-74ED-47B1-A2A7-5A70DC233FDE}"/>
              </a:ext>
            </a:extLst>
          </p:cNvPr>
          <p:cNvPicPr>
            <a:picLocks noChangeAspect="1"/>
          </p:cNvPicPr>
          <p:nvPr/>
        </p:nvPicPr>
        <p:blipFill>
          <a:blip r:embed="rId2" cstate="print">
            <a:extLst>
              <a:ext uri="{28A0092B-C50C-407E-A947-70E740481C1C}">
                <a14:useLocalDpi xmlns:a14="http://schemas.microsoft.com/office/drawing/2010/main" val="0"/>
              </a:ext>
            </a:extLst>
          </a:blip>
          <a:srcRect l="18404" r="18404"/>
          <a:stretch/>
        </p:blipFill>
        <p:spPr>
          <a:xfrm>
            <a:off x="657616" y="1360357"/>
            <a:ext cx="4014592" cy="4495561"/>
          </a:xfrm>
          <a:prstGeom prst="rect">
            <a:avLst/>
          </a:prstGeom>
          <a:ln w="28575">
            <a:solidFill>
              <a:srgbClr val="C46213"/>
            </a:solidFill>
          </a:ln>
        </p:spPr>
      </p:pic>
    </p:spTree>
    <p:extLst>
      <p:ext uri="{BB962C8B-B14F-4D97-AF65-F5344CB8AC3E}">
        <p14:creationId xmlns:p14="http://schemas.microsoft.com/office/powerpoint/2010/main" val="358188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16BBB15-DAE5-4481-ACE0-0FA5302113F1}"/>
              </a:ext>
            </a:extLst>
          </p:cNvPr>
          <p:cNvSpPr txBox="1"/>
          <p:nvPr/>
        </p:nvSpPr>
        <p:spPr>
          <a:xfrm>
            <a:off x="4754881" y="1325824"/>
            <a:ext cx="3817531" cy="2308324"/>
          </a:xfrm>
          <a:prstGeom prst="rect">
            <a:avLst/>
          </a:prstGeom>
          <a:solidFill>
            <a:schemeClr val="accent3">
              <a:lumMod val="40000"/>
              <a:lumOff val="60000"/>
            </a:schemeClr>
          </a:solidFill>
        </p:spPr>
        <p:txBody>
          <a:bodyPr wrap="square">
            <a:spAutoFit/>
          </a:bodyPr>
          <a:lstStyle/>
          <a:p>
            <a:r>
              <a:rPr lang="en-GB" dirty="0"/>
              <a:t>A dedication was written on the statue, which said, ‘To you, O Sun, the people of Dorian Rhodes set up this bronze statue reaching to Olympus when they had pacified the waves of war and crowned their city with the spoils taken from the enemy’. </a:t>
            </a:r>
          </a:p>
        </p:txBody>
      </p:sp>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Statue</a:t>
            </a:r>
          </a:p>
        </p:txBody>
      </p:sp>
      <p:sp>
        <p:nvSpPr>
          <p:cNvPr id="14" name="Rectangle 13">
            <a:extLst>
              <a:ext uri="{FF2B5EF4-FFF2-40B4-BE49-F238E27FC236}">
                <a16:creationId xmlns:a16="http://schemas.microsoft.com/office/drawing/2014/main" id="{49B7BFE7-21C5-4FAC-B10D-9A20FEDFF2AD}"/>
              </a:ext>
            </a:extLst>
          </p:cNvPr>
          <p:cNvSpPr/>
          <p:nvPr/>
        </p:nvSpPr>
        <p:spPr>
          <a:xfrm>
            <a:off x="-6179" y="6345270"/>
            <a:ext cx="9144000" cy="2091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8A17EA5D-78F7-447B-8375-0E3BA8A9BC16}"/>
              </a:ext>
            </a:extLst>
          </p:cNvPr>
          <p:cNvSpPr txBox="1"/>
          <p:nvPr/>
        </p:nvSpPr>
        <p:spPr>
          <a:xfrm>
            <a:off x="4754882" y="3713519"/>
            <a:ext cx="3817530" cy="2308324"/>
          </a:xfrm>
          <a:prstGeom prst="rect">
            <a:avLst/>
          </a:prstGeom>
          <a:solidFill>
            <a:schemeClr val="accent2">
              <a:lumMod val="20000"/>
              <a:lumOff val="80000"/>
            </a:schemeClr>
          </a:solidFill>
        </p:spPr>
        <p:txBody>
          <a:bodyPr wrap="square">
            <a:spAutoFit/>
          </a:bodyPr>
          <a:lstStyle/>
          <a:p>
            <a:r>
              <a:rPr lang="en-GB" sz="1800" b="1" dirty="0">
                <a:solidFill>
                  <a:schemeClr val="accent2"/>
                </a:solidFill>
              </a:rPr>
              <a:t>Did You Know…?</a:t>
            </a:r>
          </a:p>
          <a:p>
            <a:r>
              <a:rPr lang="en-GB" dirty="0"/>
              <a:t>The statue’s title of ‘Colossus’ does not refer to its size. At the time, colossus was actually a word used by the Greeks to refer to a special type of statue. Thanks to the size of the Colossus of Rhodes, the word became to mean extremely large.</a:t>
            </a:r>
          </a:p>
        </p:txBody>
      </p:sp>
      <p:pic>
        <p:nvPicPr>
          <p:cNvPr id="4" name="Picture 3">
            <a:extLst>
              <a:ext uri="{FF2B5EF4-FFF2-40B4-BE49-F238E27FC236}">
                <a16:creationId xmlns:a16="http://schemas.microsoft.com/office/drawing/2014/main" id="{064A334D-FC7E-4BA2-B1E4-4382DF3F272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5000" t="2682" r="29521" b="37940"/>
          <a:stretch/>
        </p:blipFill>
        <p:spPr>
          <a:xfrm>
            <a:off x="675939" y="1325824"/>
            <a:ext cx="3921883" cy="4641149"/>
          </a:xfrm>
          <a:prstGeom prst="rect">
            <a:avLst/>
          </a:prstGeom>
          <a:ln w="28575">
            <a:solidFill>
              <a:srgbClr val="C46213"/>
            </a:solidFill>
          </a:ln>
        </p:spPr>
      </p:pic>
    </p:spTree>
    <p:extLst>
      <p:ext uri="{BB962C8B-B14F-4D97-AF65-F5344CB8AC3E}">
        <p14:creationId xmlns:p14="http://schemas.microsoft.com/office/powerpoint/2010/main" val="914788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Destruction of the Statue</a:t>
            </a:r>
          </a:p>
        </p:txBody>
      </p:sp>
      <p:sp>
        <p:nvSpPr>
          <p:cNvPr id="10" name="TextBox 9">
            <a:extLst>
              <a:ext uri="{FF2B5EF4-FFF2-40B4-BE49-F238E27FC236}">
                <a16:creationId xmlns:a16="http://schemas.microsoft.com/office/drawing/2014/main" id="{995F3365-7864-4014-BB22-DEC2E3D782F5}"/>
              </a:ext>
            </a:extLst>
          </p:cNvPr>
          <p:cNvSpPr txBox="1"/>
          <p:nvPr/>
        </p:nvSpPr>
        <p:spPr>
          <a:xfrm>
            <a:off x="685800" y="1192594"/>
            <a:ext cx="7741508" cy="923330"/>
          </a:xfrm>
          <a:prstGeom prst="rect">
            <a:avLst/>
          </a:prstGeom>
          <a:solidFill>
            <a:schemeClr val="accent3">
              <a:lumMod val="40000"/>
              <a:lumOff val="60000"/>
            </a:schemeClr>
          </a:solidFill>
        </p:spPr>
        <p:txBody>
          <a:bodyPr wrap="square">
            <a:spAutoFit/>
          </a:bodyPr>
          <a:lstStyle/>
          <a:p>
            <a:r>
              <a:rPr lang="en-GB" dirty="0"/>
              <a:t>The statue only remained in place for just over 50 years. In either 226 or 225 BC, an earthquake devastated Rhodes. It is thought that the statue broke off at the knees and collapsed.</a:t>
            </a:r>
          </a:p>
        </p:txBody>
      </p:sp>
      <p:sp>
        <p:nvSpPr>
          <p:cNvPr id="12" name="TextBox 11">
            <a:extLst>
              <a:ext uri="{FF2B5EF4-FFF2-40B4-BE49-F238E27FC236}">
                <a16:creationId xmlns:a16="http://schemas.microsoft.com/office/drawing/2014/main" id="{F667954C-E4DC-41FD-BD26-06EFB6BF0669}"/>
              </a:ext>
            </a:extLst>
          </p:cNvPr>
          <p:cNvSpPr txBox="1"/>
          <p:nvPr/>
        </p:nvSpPr>
        <p:spPr>
          <a:xfrm>
            <a:off x="685800" y="2301700"/>
            <a:ext cx="4699701" cy="2585323"/>
          </a:xfrm>
          <a:prstGeom prst="rect">
            <a:avLst/>
          </a:prstGeom>
          <a:solidFill>
            <a:schemeClr val="accent3">
              <a:lumMod val="40000"/>
              <a:lumOff val="60000"/>
            </a:schemeClr>
          </a:solidFill>
        </p:spPr>
        <p:txBody>
          <a:bodyPr wrap="square">
            <a:spAutoFit/>
          </a:bodyPr>
          <a:lstStyle/>
          <a:p>
            <a:r>
              <a:rPr lang="en-GB" dirty="0"/>
              <a:t>The remains of the Colossus stayed where they fell for hundreds of years and people continued to visit it. Upon seeing the fallen statue, Pliny the Elder said that out of all the large statues in the world, the Colossus of Rhodes was ‘by far the most worthy of our admiration’. He wrote that people were interested to visit the statue and look inside it to see how it had been put together. </a:t>
            </a:r>
          </a:p>
        </p:txBody>
      </p:sp>
      <p:sp>
        <p:nvSpPr>
          <p:cNvPr id="16" name="Rectangle 15">
            <a:extLst>
              <a:ext uri="{FF2B5EF4-FFF2-40B4-BE49-F238E27FC236}">
                <a16:creationId xmlns:a16="http://schemas.microsoft.com/office/drawing/2014/main" id="{4BB81C11-C876-4BE6-A9CC-A40B2BA3BF84}"/>
              </a:ext>
            </a:extLst>
          </p:cNvPr>
          <p:cNvSpPr/>
          <p:nvPr/>
        </p:nvSpPr>
        <p:spPr>
          <a:xfrm>
            <a:off x="-6179" y="6345270"/>
            <a:ext cx="9144000" cy="2091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B09F6A3-7663-4F1D-960C-808F4BB4033E}"/>
              </a:ext>
            </a:extLst>
          </p:cNvPr>
          <p:cNvSpPr txBox="1"/>
          <p:nvPr/>
        </p:nvSpPr>
        <p:spPr>
          <a:xfrm>
            <a:off x="685800" y="5027403"/>
            <a:ext cx="4699701" cy="923330"/>
          </a:xfrm>
          <a:prstGeom prst="rect">
            <a:avLst/>
          </a:prstGeom>
          <a:solidFill>
            <a:srgbClr val="F5E9AE"/>
          </a:solidFill>
        </p:spPr>
        <p:txBody>
          <a:bodyPr wrap="square">
            <a:spAutoFit/>
          </a:bodyPr>
          <a:lstStyle/>
          <a:p>
            <a:r>
              <a:rPr lang="en-GB" dirty="0"/>
              <a:t>A writer in the 2nd century AD joked that the Colossus of Rhodes was so big it could be seen from the Moon.</a:t>
            </a:r>
          </a:p>
        </p:txBody>
      </p:sp>
      <p:pic>
        <p:nvPicPr>
          <p:cNvPr id="8" name="Picture 7">
            <a:extLst>
              <a:ext uri="{FF2B5EF4-FFF2-40B4-BE49-F238E27FC236}">
                <a16:creationId xmlns:a16="http://schemas.microsoft.com/office/drawing/2014/main" id="{181CBF43-D728-4FFF-8377-BE4146E0948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580" t="1538" r="29482"/>
          <a:stretch/>
        </p:blipFill>
        <p:spPr>
          <a:xfrm>
            <a:off x="6388275" y="2192055"/>
            <a:ext cx="2039034" cy="3741884"/>
          </a:xfrm>
          <a:prstGeom prst="rect">
            <a:avLst/>
          </a:prstGeom>
          <a:ln w="28575">
            <a:solidFill>
              <a:srgbClr val="C46213"/>
            </a:solidFill>
          </a:ln>
        </p:spPr>
      </p:pic>
    </p:spTree>
    <p:extLst>
      <p:ext uri="{BB962C8B-B14F-4D97-AF65-F5344CB8AC3E}">
        <p14:creationId xmlns:p14="http://schemas.microsoft.com/office/powerpoint/2010/main" val="3581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Destruction of the Statue</a:t>
            </a:r>
          </a:p>
        </p:txBody>
      </p:sp>
      <p:sp>
        <p:nvSpPr>
          <p:cNvPr id="10" name="TextBox 9">
            <a:extLst>
              <a:ext uri="{FF2B5EF4-FFF2-40B4-BE49-F238E27FC236}">
                <a16:creationId xmlns:a16="http://schemas.microsoft.com/office/drawing/2014/main" id="{995F3365-7864-4014-BB22-DEC2E3D782F5}"/>
              </a:ext>
            </a:extLst>
          </p:cNvPr>
          <p:cNvSpPr txBox="1"/>
          <p:nvPr/>
        </p:nvSpPr>
        <p:spPr>
          <a:xfrm>
            <a:off x="599775" y="1134305"/>
            <a:ext cx="7974291" cy="1200329"/>
          </a:xfrm>
          <a:prstGeom prst="rect">
            <a:avLst/>
          </a:prstGeom>
          <a:solidFill>
            <a:schemeClr val="accent3">
              <a:lumMod val="40000"/>
              <a:lumOff val="60000"/>
            </a:schemeClr>
          </a:solidFill>
        </p:spPr>
        <p:txBody>
          <a:bodyPr wrap="square">
            <a:spAutoFit/>
          </a:bodyPr>
          <a:lstStyle/>
          <a:p>
            <a:r>
              <a:rPr lang="en-GB" dirty="0"/>
              <a:t>Even though Ptolemy III of Egypt, who had an alliance with Rhodes, offered to pay for the statue to be rebuilt, it was never reconstructed. According to a Greek historian, this was because a fortune teller (known as an Oracle) told the citizens not to move it for fear of bad luck.</a:t>
            </a:r>
          </a:p>
        </p:txBody>
      </p:sp>
      <p:sp>
        <p:nvSpPr>
          <p:cNvPr id="14" name="TextBox 13">
            <a:extLst>
              <a:ext uri="{FF2B5EF4-FFF2-40B4-BE49-F238E27FC236}">
                <a16:creationId xmlns:a16="http://schemas.microsoft.com/office/drawing/2014/main" id="{0A1372F5-1905-4696-AEF6-AFF76F27CC2B}"/>
              </a:ext>
            </a:extLst>
          </p:cNvPr>
          <p:cNvSpPr txBox="1"/>
          <p:nvPr/>
        </p:nvSpPr>
        <p:spPr>
          <a:xfrm>
            <a:off x="599774" y="2399146"/>
            <a:ext cx="7974291" cy="1200329"/>
          </a:xfrm>
          <a:prstGeom prst="rect">
            <a:avLst/>
          </a:prstGeom>
          <a:solidFill>
            <a:srgbClr val="F5E9AE"/>
          </a:solidFill>
        </p:spPr>
        <p:txBody>
          <a:bodyPr wrap="square">
            <a:spAutoFit/>
          </a:bodyPr>
          <a:lstStyle/>
          <a:p>
            <a:r>
              <a:rPr lang="en-GB" dirty="0"/>
              <a:t>In AD 654, Rhodes was conquered by the Umayyad Empire. The statue was completely demolished. The stone was used in other buildings and the bronze was sold as scrap. It is said that more than 900 camels were needed to carry away all the parts of the Colossus.</a:t>
            </a:r>
          </a:p>
        </p:txBody>
      </p:sp>
      <p:sp>
        <p:nvSpPr>
          <p:cNvPr id="21" name="TextBox 20">
            <a:extLst>
              <a:ext uri="{FF2B5EF4-FFF2-40B4-BE49-F238E27FC236}">
                <a16:creationId xmlns:a16="http://schemas.microsoft.com/office/drawing/2014/main" id="{3298C625-B300-45B8-915C-030839904618}"/>
              </a:ext>
            </a:extLst>
          </p:cNvPr>
          <p:cNvSpPr txBox="1"/>
          <p:nvPr/>
        </p:nvSpPr>
        <p:spPr>
          <a:xfrm>
            <a:off x="4390371" y="4291085"/>
            <a:ext cx="4183693" cy="1200329"/>
          </a:xfrm>
          <a:prstGeom prst="rect">
            <a:avLst/>
          </a:prstGeom>
          <a:solidFill>
            <a:schemeClr val="accent2">
              <a:lumMod val="20000"/>
              <a:lumOff val="80000"/>
            </a:schemeClr>
          </a:solidFill>
        </p:spPr>
        <p:txBody>
          <a:bodyPr wrap="square">
            <a:spAutoFit/>
          </a:bodyPr>
          <a:lstStyle/>
          <a:p>
            <a:r>
              <a:rPr lang="en-GB" b="1" dirty="0">
                <a:solidFill>
                  <a:schemeClr val="accent2"/>
                </a:solidFill>
              </a:rPr>
              <a:t>Talk About It</a:t>
            </a:r>
          </a:p>
          <a:p>
            <a:r>
              <a:rPr lang="en-GB" dirty="0"/>
              <a:t>If you were going to build a statue of someone, who would it be of and what would it look like?</a:t>
            </a:r>
          </a:p>
        </p:txBody>
      </p:sp>
      <p:pic>
        <p:nvPicPr>
          <p:cNvPr id="7" name="Picture 6">
            <a:extLst>
              <a:ext uri="{FF2B5EF4-FFF2-40B4-BE49-F238E27FC236}">
                <a16:creationId xmlns:a16="http://schemas.microsoft.com/office/drawing/2014/main" id="{FAF33A96-A53F-471D-BB22-53D292C237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8" t="784" r="1312" b="1911"/>
          <a:stretch/>
        </p:blipFill>
        <p:spPr>
          <a:xfrm>
            <a:off x="599775" y="3731408"/>
            <a:ext cx="3677864" cy="2566792"/>
          </a:xfrm>
          <a:prstGeom prst="rect">
            <a:avLst/>
          </a:prstGeom>
          <a:ln w="28575">
            <a:solidFill>
              <a:srgbClr val="C46213"/>
            </a:solidFill>
          </a:ln>
        </p:spPr>
      </p:pic>
    </p:spTree>
    <p:extLst>
      <p:ext uri="{BB962C8B-B14F-4D97-AF65-F5344CB8AC3E}">
        <p14:creationId xmlns:p14="http://schemas.microsoft.com/office/powerpoint/2010/main" val="366128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animBg="1"/>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D371AA5-380A-4240-A3DC-D149D01B299A}"/>
              </a:ext>
            </a:extLst>
          </p:cNvPr>
          <p:cNvSpPr/>
          <p:nvPr/>
        </p:nvSpPr>
        <p:spPr>
          <a:xfrm>
            <a:off x="-6179" y="6345270"/>
            <a:ext cx="9144000" cy="2091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Legacy of the Colossus</a:t>
            </a:r>
          </a:p>
        </p:txBody>
      </p:sp>
      <p:sp>
        <p:nvSpPr>
          <p:cNvPr id="10" name="TextBox 9">
            <a:extLst>
              <a:ext uri="{FF2B5EF4-FFF2-40B4-BE49-F238E27FC236}">
                <a16:creationId xmlns:a16="http://schemas.microsoft.com/office/drawing/2014/main" id="{995F3365-7864-4014-BB22-DEC2E3D782F5}"/>
              </a:ext>
            </a:extLst>
          </p:cNvPr>
          <p:cNvSpPr txBox="1"/>
          <p:nvPr/>
        </p:nvSpPr>
        <p:spPr>
          <a:xfrm>
            <a:off x="685799" y="1311724"/>
            <a:ext cx="6047509" cy="923330"/>
          </a:xfrm>
          <a:prstGeom prst="rect">
            <a:avLst/>
          </a:prstGeom>
          <a:solidFill>
            <a:schemeClr val="accent3">
              <a:lumMod val="40000"/>
              <a:lumOff val="60000"/>
            </a:schemeClr>
          </a:solidFill>
        </p:spPr>
        <p:txBody>
          <a:bodyPr wrap="square" rIns="288000">
            <a:spAutoFit/>
          </a:bodyPr>
          <a:lstStyle/>
          <a:p>
            <a:r>
              <a:rPr lang="en-GB" dirty="0"/>
              <a:t>Even though we don’t know exactly what the Colossus of Rhodes looked like, its story has inspired people throughout history.</a:t>
            </a:r>
          </a:p>
        </p:txBody>
      </p:sp>
      <p:sp>
        <p:nvSpPr>
          <p:cNvPr id="6" name="TextBox 5">
            <a:extLst>
              <a:ext uri="{FF2B5EF4-FFF2-40B4-BE49-F238E27FC236}">
                <a16:creationId xmlns:a16="http://schemas.microsoft.com/office/drawing/2014/main" id="{C20230D0-7502-44C2-943A-D98B7329959F}"/>
              </a:ext>
            </a:extLst>
          </p:cNvPr>
          <p:cNvSpPr txBox="1"/>
          <p:nvPr/>
        </p:nvSpPr>
        <p:spPr>
          <a:xfrm>
            <a:off x="685799" y="2690336"/>
            <a:ext cx="4434839" cy="2061861"/>
          </a:xfrm>
          <a:prstGeom prst="rect">
            <a:avLst/>
          </a:prstGeom>
          <a:solidFill>
            <a:srgbClr val="F5E9AE"/>
          </a:solidFill>
        </p:spPr>
        <p:txBody>
          <a:bodyPr wrap="square" tIns="216000" rIns="684000" bIns="180000">
            <a:spAutoFit/>
          </a:bodyPr>
          <a:lstStyle/>
          <a:p>
            <a:r>
              <a:rPr lang="en-GB" dirty="0"/>
              <a:t>In William Shakespeare’s play, ‘Julius Caesar’, one of the characters says of Caesar, ‘he doth bestride the narrow world Like a Colossus, and we petty men Walk under his huge legs’.</a:t>
            </a:r>
          </a:p>
        </p:txBody>
      </p:sp>
      <p:sp>
        <p:nvSpPr>
          <p:cNvPr id="9" name="Oval 8">
            <a:extLst>
              <a:ext uri="{FF2B5EF4-FFF2-40B4-BE49-F238E27FC236}">
                <a16:creationId xmlns:a16="http://schemas.microsoft.com/office/drawing/2014/main" id="{743C91D2-EE12-412D-85C7-76AF21C48643}"/>
              </a:ext>
            </a:extLst>
          </p:cNvPr>
          <p:cNvSpPr/>
          <p:nvPr/>
        </p:nvSpPr>
        <p:spPr>
          <a:xfrm>
            <a:off x="5268977" y="5786696"/>
            <a:ext cx="3197247" cy="650765"/>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3DB18FF0-1C55-491C-909B-34B4264E771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1047626">
            <a:off x="4891840" y="2485298"/>
            <a:ext cx="1433206" cy="2741436"/>
          </a:xfrm>
          <a:prstGeom prst="rect">
            <a:avLst/>
          </a:prstGeom>
        </p:spPr>
      </p:pic>
      <p:pic>
        <p:nvPicPr>
          <p:cNvPr id="4" name="Picture 3">
            <a:extLst>
              <a:ext uri="{FF2B5EF4-FFF2-40B4-BE49-F238E27FC236}">
                <a16:creationId xmlns:a16="http://schemas.microsoft.com/office/drawing/2014/main" id="{B06A120F-20D3-4BD3-A71E-79E01F1F49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21783" y="1077413"/>
            <a:ext cx="3224739" cy="5300367"/>
          </a:xfrm>
          <a:prstGeom prst="rect">
            <a:avLst/>
          </a:prstGeom>
        </p:spPr>
      </p:pic>
    </p:spTree>
    <p:extLst>
      <p:ext uri="{BB962C8B-B14F-4D97-AF65-F5344CB8AC3E}">
        <p14:creationId xmlns:p14="http://schemas.microsoft.com/office/powerpoint/2010/main" val="162556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D371AA5-380A-4240-A3DC-D149D01B299A}"/>
              </a:ext>
            </a:extLst>
          </p:cNvPr>
          <p:cNvSpPr/>
          <p:nvPr/>
        </p:nvSpPr>
        <p:spPr>
          <a:xfrm>
            <a:off x="-6179" y="6345270"/>
            <a:ext cx="9144000" cy="20911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Legacy of the Colossus</a:t>
            </a:r>
          </a:p>
        </p:txBody>
      </p:sp>
      <p:sp>
        <p:nvSpPr>
          <p:cNvPr id="10" name="TextBox 9">
            <a:extLst>
              <a:ext uri="{FF2B5EF4-FFF2-40B4-BE49-F238E27FC236}">
                <a16:creationId xmlns:a16="http://schemas.microsoft.com/office/drawing/2014/main" id="{995F3365-7864-4014-BB22-DEC2E3D782F5}"/>
              </a:ext>
            </a:extLst>
          </p:cNvPr>
          <p:cNvSpPr txBox="1"/>
          <p:nvPr/>
        </p:nvSpPr>
        <p:spPr>
          <a:xfrm>
            <a:off x="685800" y="2355914"/>
            <a:ext cx="4580106" cy="2308324"/>
          </a:xfrm>
          <a:prstGeom prst="rect">
            <a:avLst/>
          </a:prstGeom>
          <a:solidFill>
            <a:schemeClr val="accent3">
              <a:lumMod val="40000"/>
              <a:lumOff val="60000"/>
            </a:schemeClr>
          </a:solidFill>
        </p:spPr>
        <p:txBody>
          <a:bodyPr wrap="square" lIns="144000" rIns="576000">
            <a:spAutoFit/>
          </a:bodyPr>
          <a:lstStyle/>
          <a:p>
            <a:r>
              <a:rPr lang="en-GB" dirty="0"/>
              <a:t>French sculptor Frédéric Auguste Bartholdi based his design for the Statue of Liberty on the stories of the Colossus of Rhodes. To raise money for the statue’s pedestal to be built, Emma Lazarus wrote a poem called ‘The New Colossus’. The poem is inscribed on the pedestal.</a:t>
            </a:r>
          </a:p>
        </p:txBody>
      </p:sp>
      <p:pic>
        <p:nvPicPr>
          <p:cNvPr id="4" name="Picture 3">
            <a:extLst>
              <a:ext uri="{FF2B5EF4-FFF2-40B4-BE49-F238E27FC236}">
                <a16:creationId xmlns:a16="http://schemas.microsoft.com/office/drawing/2014/main" id="{96D62145-E2DA-49B1-8D62-F9D9C946F9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02526" y="1257840"/>
            <a:ext cx="3455674" cy="4886857"/>
          </a:xfrm>
          <a:prstGeom prst="rect">
            <a:avLst/>
          </a:prstGeom>
          <a:ln w="28575">
            <a:solidFill>
              <a:srgbClr val="C46213"/>
            </a:solidFill>
          </a:ln>
        </p:spPr>
      </p:pic>
    </p:spTree>
    <p:extLst>
      <p:ext uri="{BB962C8B-B14F-4D97-AF65-F5344CB8AC3E}">
        <p14:creationId xmlns:p14="http://schemas.microsoft.com/office/powerpoint/2010/main" val="2969850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hlinkClick r:id="rId2"/>
            <a:extLst>
              <a:ext uri="{FF2B5EF4-FFF2-40B4-BE49-F238E27FC236}">
                <a16:creationId xmlns:a16="http://schemas.microsoft.com/office/drawing/2014/main" id="{4845C0A6-19FA-4973-AAC3-588F609A2555}"/>
              </a:ext>
            </a:extLst>
          </p:cNvPr>
          <p:cNvSpPr/>
          <p:nvPr/>
        </p:nvSpPr>
        <p:spPr>
          <a:xfrm>
            <a:off x="0" y="5215233"/>
            <a:ext cx="2490952" cy="16427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50F156D-E06E-4599-9FF5-AFE78A510F96}"/>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Ancient Seven Wonders of the World</a:t>
            </a:r>
          </a:p>
        </p:txBody>
      </p:sp>
      <p:grpSp>
        <p:nvGrpSpPr>
          <p:cNvPr id="7" name="Group 6">
            <a:extLst>
              <a:ext uri="{FF2B5EF4-FFF2-40B4-BE49-F238E27FC236}">
                <a16:creationId xmlns:a16="http://schemas.microsoft.com/office/drawing/2014/main" id="{83879284-EA64-4E50-BD12-B87279751CD0}"/>
              </a:ext>
            </a:extLst>
          </p:cNvPr>
          <p:cNvGrpSpPr/>
          <p:nvPr/>
        </p:nvGrpSpPr>
        <p:grpSpPr>
          <a:xfrm>
            <a:off x="632564" y="1800025"/>
            <a:ext cx="3087666" cy="3864279"/>
            <a:chOff x="620038" y="1334022"/>
            <a:chExt cx="3087666" cy="3864279"/>
          </a:xfrm>
        </p:grpSpPr>
        <p:sp>
          <p:nvSpPr>
            <p:cNvPr id="8" name="Rectangle 7">
              <a:extLst>
                <a:ext uri="{FF2B5EF4-FFF2-40B4-BE49-F238E27FC236}">
                  <a16:creationId xmlns:a16="http://schemas.microsoft.com/office/drawing/2014/main" id="{F92CF8B1-578E-4879-9F14-EC9F031F9528}"/>
                </a:ext>
              </a:extLst>
            </p:cNvPr>
            <p:cNvSpPr/>
            <p:nvPr/>
          </p:nvSpPr>
          <p:spPr>
            <a:xfrm>
              <a:off x="620038" y="1334022"/>
              <a:ext cx="3087666" cy="3864279"/>
            </a:xfrm>
            <a:prstGeom prst="rect">
              <a:avLst/>
            </a:prstGeom>
            <a:solidFill>
              <a:schemeClr val="bg1"/>
            </a:solid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A0847D18-34A4-4C3C-85BF-D201F74DFDE0}"/>
                </a:ext>
              </a:extLst>
            </p:cNvPr>
            <p:cNvSpPr/>
            <p:nvPr/>
          </p:nvSpPr>
          <p:spPr>
            <a:xfrm>
              <a:off x="793228" y="1604167"/>
              <a:ext cx="2732849" cy="3323987"/>
            </a:xfrm>
            <a:prstGeom prst="rect">
              <a:avLst/>
            </a:prstGeom>
          </p:spPr>
          <p:txBody>
            <a:bodyPr wrap="square" lIns="0" tIns="0" rIns="0" bIns="0">
              <a:spAutoFit/>
            </a:bodyPr>
            <a:lstStyle/>
            <a:p>
              <a:r>
                <a:rPr lang="en-GB" dirty="0"/>
                <a:t>The ancient Seven Wonders of the World is a list of remarkable, humanly-constructed landmarks from ancient, classical civilisations. The original list dates from the second century BC. The landmarks consist of a pyramid, a mausoleum, a temple, two statues, a lighthouse and a garden.</a:t>
              </a:r>
            </a:p>
          </p:txBody>
        </p:sp>
      </p:grpSp>
      <p:grpSp>
        <p:nvGrpSpPr>
          <p:cNvPr id="10" name="Group 9">
            <a:extLst>
              <a:ext uri="{FF2B5EF4-FFF2-40B4-BE49-F238E27FC236}">
                <a16:creationId xmlns:a16="http://schemas.microsoft.com/office/drawing/2014/main" id="{EBC973F1-8C17-433A-9F09-F5BF2B3137EA}"/>
              </a:ext>
            </a:extLst>
          </p:cNvPr>
          <p:cNvGrpSpPr/>
          <p:nvPr/>
        </p:nvGrpSpPr>
        <p:grpSpPr>
          <a:xfrm>
            <a:off x="3638811" y="684045"/>
            <a:ext cx="5123377" cy="5723018"/>
            <a:chOff x="3638811" y="684045"/>
            <a:chExt cx="5123377" cy="5723018"/>
          </a:xfrm>
        </p:grpSpPr>
        <p:pic>
          <p:nvPicPr>
            <p:cNvPr id="11" name="Picture 10">
              <a:extLst>
                <a:ext uri="{FF2B5EF4-FFF2-40B4-BE49-F238E27FC236}">
                  <a16:creationId xmlns:a16="http://schemas.microsoft.com/office/drawing/2014/main" id="{7506E40D-A242-43CD-AFBA-C53FE35EF2AC}"/>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6027"/>
            <a:stretch/>
          </p:blipFill>
          <p:spPr>
            <a:xfrm>
              <a:off x="3638811" y="684045"/>
              <a:ext cx="5123377" cy="5723018"/>
            </a:xfrm>
            <a:prstGeom prst="rect">
              <a:avLst/>
            </a:prstGeom>
          </p:spPr>
        </p:pic>
        <p:sp>
          <p:nvSpPr>
            <p:cNvPr id="12" name="Rectangle 11">
              <a:extLst>
                <a:ext uri="{FF2B5EF4-FFF2-40B4-BE49-F238E27FC236}">
                  <a16:creationId xmlns:a16="http://schemas.microsoft.com/office/drawing/2014/main" id="{0B181796-9FEB-4728-9D4D-578C980D5E29}"/>
                </a:ext>
              </a:extLst>
            </p:cNvPr>
            <p:cNvSpPr/>
            <p:nvPr/>
          </p:nvSpPr>
          <p:spPr>
            <a:xfrm>
              <a:off x="4458108" y="2624168"/>
              <a:ext cx="3752834" cy="2769989"/>
            </a:xfrm>
            <a:prstGeom prst="rect">
              <a:avLst/>
            </a:prstGeom>
          </p:spPr>
          <p:txBody>
            <a:bodyPr wrap="square" lIns="0" tIns="0" rIns="0" bIns="0">
              <a:spAutoFit/>
            </a:bodyPr>
            <a:lstStyle/>
            <a:p>
              <a:r>
                <a:rPr lang="en-GB" dirty="0"/>
                <a:t>The ancient Seven Wonders of the World are:</a:t>
              </a:r>
            </a:p>
            <a:p>
              <a:endParaRPr lang="en-GB" dirty="0"/>
            </a:p>
            <a:p>
              <a:r>
                <a:rPr lang="en-GB" dirty="0"/>
                <a:t>•The Lighthouse of Alexandria</a:t>
              </a:r>
            </a:p>
            <a:p>
              <a:r>
                <a:rPr lang="en-GB" dirty="0"/>
                <a:t>•The Colossus of Rhodes</a:t>
              </a:r>
            </a:p>
            <a:p>
              <a:r>
                <a:rPr lang="en-GB" dirty="0"/>
                <a:t>•The Statue of Zeus at Olympia</a:t>
              </a:r>
            </a:p>
            <a:p>
              <a:r>
                <a:rPr lang="en-GB" dirty="0"/>
                <a:t>•The Temple of Artemis at Ephesus</a:t>
              </a:r>
            </a:p>
            <a:p>
              <a:r>
                <a:rPr lang="en-GB" dirty="0"/>
                <a:t>•The Hanging Gardens of Babylon</a:t>
              </a:r>
            </a:p>
            <a:p>
              <a:r>
                <a:rPr lang="en-GB" dirty="0"/>
                <a:t>•The Great Pyramid of Giza</a:t>
              </a:r>
            </a:p>
            <a:p>
              <a:r>
                <a:rPr lang="en-GB" dirty="0"/>
                <a:t>•The Mausoleum at Halicarnassus</a:t>
              </a:r>
            </a:p>
          </p:txBody>
        </p:sp>
      </p:gr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B2468CE-A82C-40B6-A46C-C54C2F0064FB}"/>
              </a:ext>
            </a:extLst>
          </p:cNvPr>
          <p:cNvGrpSpPr/>
          <p:nvPr/>
        </p:nvGrpSpPr>
        <p:grpSpPr>
          <a:xfrm>
            <a:off x="601379" y="3824002"/>
            <a:ext cx="7278597" cy="2377021"/>
            <a:chOff x="601379" y="3824002"/>
            <a:chExt cx="7278597" cy="2377021"/>
          </a:xfrm>
        </p:grpSpPr>
        <p:sp>
          <p:nvSpPr>
            <p:cNvPr id="4" name="Rectangle 3">
              <a:extLst>
                <a:ext uri="{FF2B5EF4-FFF2-40B4-BE49-F238E27FC236}">
                  <a16:creationId xmlns:a16="http://schemas.microsoft.com/office/drawing/2014/main" id="{80E5C479-C44E-4063-91B2-98F34E98D575}"/>
                </a:ext>
              </a:extLst>
            </p:cNvPr>
            <p:cNvSpPr/>
            <p:nvPr/>
          </p:nvSpPr>
          <p:spPr>
            <a:xfrm>
              <a:off x="601379" y="3824002"/>
              <a:ext cx="7278597" cy="2265463"/>
            </a:xfrm>
            <a:prstGeom prst="rect">
              <a:avLst/>
            </a:prstGeom>
            <a:solidFill>
              <a:srgbClr val="F5E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5" name="Group 4">
              <a:extLst>
                <a:ext uri="{FF2B5EF4-FFF2-40B4-BE49-F238E27FC236}">
                  <a16:creationId xmlns:a16="http://schemas.microsoft.com/office/drawing/2014/main" id="{AB571DB6-D1F2-444E-8DEF-70EA2932D1DD}"/>
                </a:ext>
              </a:extLst>
            </p:cNvPr>
            <p:cNvGrpSpPr/>
            <p:nvPr/>
          </p:nvGrpSpPr>
          <p:grpSpPr>
            <a:xfrm>
              <a:off x="645457" y="3857299"/>
              <a:ext cx="6625985" cy="2343724"/>
              <a:chOff x="645457" y="3857299"/>
              <a:chExt cx="6625985" cy="2343724"/>
            </a:xfrm>
          </p:grpSpPr>
          <p:sp>
            <p:nvSpPr>
              <p:cNvPr id="6" name="TextBox 5">
                <a:extLst>
                  <a:ext uri="{FF2B5EF4-FFF2-40B4-BE49-F238E27FC236}">
                    <a16:creationId xmlns:a16="http://schemas.microsoft.com/office/drawing/2014/main" id="{BA59C4B0-1577-43B5-A166-FA813DA39E93}"/>
                  </a:ext>
                </a:extLst>
              </p:cNvPr>
              <p:cNvSpPr txBox="1"/>
              <p:nvPr/>
            </p:nvSpPr>
            <p:spPr>
              <a:xfrm>
                <a:off x="645457" y="3857299"/>
                <a:ext cx="5529791" cy="2031325"/>
              </a:xfrm>
              <a:prstGeom prst="rect">
                <a:avLst/>
              </a:prstGeom>
              <a:noFill/>
            </p:spPr>
            <p:txBody>
              <a:bodyPr wrap="square">
                <a:spAutoFit/>
              </a:bodyPr>
              <a:lstStyle/>
              <a:p>
                <a:pPr rtl="0">
                  <a:spcBef>
                    <a:spcPts val="0"/>
                  </a:spcBef>
                  <a:spcAft>
                    <a:spcPts val="0"/>
                  </a:spcAft>
                </a:pPr>
                <a:r>
                  <a:rPr lang="en-GB" sz="1800" b="0" i="0" u="none" strike="noStrike" dirty="0">
                    <a:solidFill>
                      <a:srgbClr val="000000"/>
                    </a:solidFill>
                    <a:effectLst/>
                  </a:rPr>
                  <a:t>They called these inspiring landmarks ‘</a:t>
                </a:r>
                <a:r>
                  <a:rPr lang="en-GB" sz="1800" b="0" i="0" u="none" strike="noStrike" dirty="0" err="1">
                    <a:solidFill>
                      <a:srgbClr val="000000"/>
                    </a:solidFill>
                    <a:effectLst/>
                  </a:rPr>
                  <a:t>theamata</a:t>
                </a:r>
                <a:r>
                  <a:rPr lang="en-GB" sz="1800" b="0" i="0" u="none" strike="noStrike" dirty="0">
                    <a:solidFill>
                      <a:srgbClr val="000000"/>
                    </a:solidFill>
                    <a:effectLst/>
                  </a:rPr>
                  <a:t>’ - meaning ‘sights’. Over time, this developed into the more magnificent name ‘</a:t>
                </a:r>
                <a:r>
                  <a:rPr lang="en-GB" sz="1800" b="0" i="0" u="none" strike="noStrike" dirty="0" err="1">
                    <a:solidFill>
                      <a:srgbClr val="000000"/>
                    </a:solidFill>
                    <a:effectLst/>
                  </a:rPr>
                  <a:t>thaumato</a:t>
                </a:r>
                <a:r>
                  <a:rPr lang="en-GB" sz="1800" b="0" i="0" u="none" strike="noStrike" dirty="0">
                    <a:solidFill>
                      <a:srgbClr val="000000"/>
                    </a:solidFill>
                    <a:effectLst/>
                  </a:rPr>
                  <a:t>’</a:t>
                </a:r>
              </a:p>
              <a:p>
                <a:pPr rtl="0">
                  <a:spcBef>
                    <a:spcPts val="0"/>
                  </a:spcBef>
                  <a:spcAft>
                    <a:spcPts val="0"/>
                  </a:spcAft>
                </a:pPr>
                <a:r>
                  <a:rPr lang="en-GB" sz="1800" b="0" i="0" u="none" strike="noStrike" dirty="0">
                    <a:solidFill>
                      <a:srgbClr val="000000"/>
                    </a:solidFill>
                    <a:effectLst/>
                  </a:rPr>
                  <a:t>- meaning ‘wonders’.</a:t>
                </a:r>
              </a:p>
              <a:p>
                <a:pPr rtl="0">
                  <a:spcBef>
                    <a:spcPts val="0"/>
                  </a:spcBef>
                  <a:spcAft>
                    <a:spcPts val="0"/>
                  </a:spcAft>
                </a:pPr>
                <a:r>
                  <a:rPr lang="en-GB" sz="1800" b="0" i="0" u="none" strike="noStrike" dirty="0">
                    <a:solidFill>
                      <a:srgbClr val="000000"/>
                    </a:solidFill>
                    <a:effectLst/>
                  </a:rPr>
                  <a:t>Therefore, the ancient Seven </a:t>
                </a:r>
              </a:p>
              <a:p>
                <a:pPr rtl="0">
                  <a:spcBef>
                    <a:spcPts val="0"/>
                  </a:spcBef>
                  <a:spcAft>
                    <a:spcPts val="0"/>
                  </a:spcAft>
                </a:pPr>
                <a:r>
                  <a:rPr lang="en-GB" sz="1800" b="0" i="0" u="none" strike="noStrike" dirty="0">
                    <a:solidFill>
                      <a:srgbClr val="000000"/>
                    </a:solidFill>
                    <a:effectLst/>
                  </a:rPr>
                  <a:t>Wonders of the World was an </a:t>
                </a:r>
              </a:p>
              <a:p>
                <a:pPr rtl="0">
                  <a:spcBef>
                    <a:spcPts val="0"/>
                  </a:spcBef>
                  <a:spcAft>
                    <a:spcPts val="0"/>
                  </a:spcAft>
                </a:pPr>
                <a:r>
                  <a:rPr lang="en-GB" sz="1800" b="0" i="0" u="none" strike="noStrike" dirty="0">
                    <a:solidFill>
                      <a:srgbClr val="000000"/>
                    </a:solidFill>
                    <a:effectLst/>
                  </a:rPr>
                  <a:t>early tourist guidebook!</a:t>
                </a:r>
              </a:p>
            </p:txBody>
          </p:sp>
          <p:pic>
            <p:nvPicPr>
              <p:cNvPr id="7" name="Picture 6">
                <a:extLst>
                  <a:ext uri="{FF2B5EF4-FFF2-40B4-BE49-F238E27FC236}">
                    <a16:creationId xmlns:a16="http://schemas.microsoft.com/office/drawing/2014/main" id="{BC131D08-8930-4837-A45F-361AED52846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 r="-12658" b="-16149"/>
              <a:stretch/>
            </p:blipFill>
            <p:spPr>
              <a:xfrm>
                <a:off x="4672201" y="4425885"/>
                <a:ext cx="2599241" cy="1775138"/>
              </a:xfrm>
              <a:prstGeom prst="rect">
                <a:avLst/>
              </a:prstGeom>
            </p:spPr>
          </p:pic>
        </p:grpSp>
      </p:grpSp>
      <p:grpSp>
        <p:nvGrpSpPr>
          <p:cNvPr id="8" name="Group 7">
            <a:extLst>
              <a:ext uri="{FF2B5EF4-FFF2-40B4-BE49-F238E27FC236}">
                <a16:creationId xmlns:a16="http://schemas.microsoft.com/office/drawing/2014/main" id="{971603A2-A6A7-44DC-AF6F-E7ECC9177D6C}"/>
              </a:ext>
            </a:extLst>
          </p:cNvPr>
          <p:cNvGrpSpPr/>
          <p:nvPr/>
        </p:nvGrpSpPr>
        <p:grpSpPr>
          <a:xfrm>
            <a:off x="601379" y="1384045"/>
            <a:ext cx="9735774" cy="5401509"/>
            <a:chOff x="601379" y="1384045"/>
            <a:chExt cx="9735774" cy="5401509"/>
          </a:xfrm>
        </p:grpSpPr>
        <p:grpSp>
          <p:nvGrpSpPr>
            <p:cNvPr id="9" name="Group 8">
              <a:extLst>
                <a:ext uri="{FF2B5EF4-FFF2-40B4-BE49-F238E27FC236}">
                  <a16:creationId xmlns:a16="http://schemas.microsoft.com/office/drawing/2014/main" id="{D5F95F71-1888-4E57-934F-37426EBD74E1}"/>
                </a:ext>
              </a:extLst>
            </p:cNvPr>
            <p:cNvGrpSpPr/>
            <p:nvPr/>
          </p:nvGrpSpPr>
          <p:grpSpPr>
            <a:xfrm>
              <a:off x="601379" y="1790613"/>
              <a:ext cx="7278597" cy="1970634"/>
              <a:chOff x="601379" y="1790613"/>
              <a:chExt cx="7278597" cy="1970634"/>
            </a:xfrm>
          </p:grpSpPr>
          <p:sp>
            <p:nvSpPr>
              <p:cNvPr id="14" name="Rectangle 13">
                <a:extLst>
                  <a:ext uri="{FF2B5EF4-FFF2-40B4-BE49-F238E27FC236}">
                    <a16:creationId xmlns:a16="http://schemas.microsoft.com/office/drawing/2014/main" id="{8E2500FB-F38D-4528-BF01-F1CAE1D2FA10}"/>
                  </a:ext>
                </a:extLst>
              </p:cNvPr>
              <p:cNvSpPr/>
              <p:nvPr/>
            </p:nvSpPr>
            <p:spPr>
              <a:xfrm>
                <a:off x="601379" y="1790613"/>
                <a:ext cx="7278597" cy="1970634"/>
              </a:xfrm>
              <a:prstGeom prst="rect">
                <a:avLst/>
              </a:prstGeom>
              <a:solidFill>
                <a:srgbClr val="F5E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B4EB041C-99E1-4D0E-A694-44BDFF8E9CA2}"/>
                  </a:ext>
                </a:extLst>
              </p:cNvPr>
              <p:cNvSpPr txBox="1"/>
              <p:nvPr/>
            </p:nvSpPr>
            <p:spPr>
              <a:xfrm>
                <a:off x="645457" y="1884107"/>
                <a:ext cx="6517344" cy="1754326"/>
              </a:xfrm>
              <a:prstGeom prst="rect">
                <a:avLst/>
              </a:prstGeom>
              <a:noFill/>
            </p:spPr>
            <p:txBody>
              <a:bodyPr wrap="square">
                <a:spAutoFit/>
              </a:bodyPr>
              <a:lstStyle/>
              <a:p>
                <a:pPr rtl="0">
                  <a:spcBef>
                    <a:spcPts val="0"/>
                  </a:spcBef>
                  <a:spcAft>
                    <a:spcPts val="0"/>
                  </a:spcAft>
                </a:pPr>
                <a:r>
                  <a:rPr lang="en-GB" sz="1800" b="0" i="0" u="none" strike="noStrike" dirty="0">
                    <a:solidFill>
                      <a:srgbClr val="000000"/>
                    </a:solidFill>
                    <a:effectLst/>
                  </a:rPr>
                  <a:t>When early Greek travellers began to travel and explore other ancient civilisations, such as the Egyptians, Persians and Babylonians, they were impressed with some of the marvellous and imaginative architecture they saw.             They began to put together lists of some ‘must-see’ recommendations for future visitors.</a:t>
                </a:r>
              </a:p>
            </p:txBody>
          </p:sp>
        </p:grpSp>
        <p:pic>
          <p:nvPicPr>
            <p:cNvPr id="10" name="Picture 9">
              <a:extLst>
                <a:ext uri="{FF2B5EF4-FFF2-40B4-BE49-F238E27FC236}">
                  <a16:creationId xmlns:a16="http://schemas.microsoft.com/office/drawing/2014/main" id="{70421F2D-24CE-4B47-932C-06291F5E240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 r="-37416" b="-6942"/>
            <a:stretch/>
          </p:blipFill>
          <p:spPr>
            <a:xfrm>
              <a:off x="7206879" y="1384045"/>
              <a:ext cx="3130274" cy="5401509"/>
            </a:xfrm>
            <a:prstGeom prst="rect">
              <a:avLst/>
            </a:prstGeom>
          </p:spPr>
        </p:pic>
        <p:grpSp>
          <p:nvGrpSpPr>
            <p:cNvPr id="11" name="Group 10">
              <a:extLst>
                <a:ext uri="{FF2B5EF4-FFF2-40B4-BE49-F238E27FC236}">
                  <a16:creationId xmlns:a16="http://schemas.microsoft.com/office/drawing/2014/main" id="{FD14AD68-A6EE-4924-B4EE-84592EEB9B4E}"/>
                </a:ext>
              </a:extLst>
            </p:cNvPr>
            <p:cNvGrpSpPr/>
            <p:nvPr/>
          </p:nvGrpSpPr>
          <p:grpSpPr>
            <a:xfrm>
              <a:off x="6155361" y="2508421"/>
              <a:ext cx="1841157" cy="1841157"/>
              <a:chOff x="2080101" y="1473200"/>
              <a:chExt cx="2617694" cy="2617694"/>
            </a:xfrm>
          </p:grpSpPr>
          <p:sp>
            <p:nvSpPr>
              <p:cNvPr id="12" name="Oval 11">
                <a:extLst>
                  <a:ext uri="{FF2B5EF4-FFF2-40B4-BE49-F238E27FC236}">
                    <a16:creationId xmlns:a16="http://schemas.microsoft.com/office/drawing/2014/main" id="{49D58A47-0591-4E6F-97D9-7A9421D396D5}"/>
                  </a:ext>
                </a:extLst>
              </p:cNvPr>
              <p:cNvSpPr/>
              <p:nvPr/>
            </p:nvSpPr>
            <p:spPr>
              <a:xfrm>
                <a:off x="2080101" y="1473200"/>
                <a:ext cx="2617694" cy="2617694"/>
              </a:xfrm>
              <a:prstGeom prst="ellipse">
                <a:avLst/>
              </a:prstGeom>
              <a:solidFill>
                <a:schemeClr val="bg1"/>
              </a:solidFill>
              <a:ln>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7DB21F59-F115-48C2-8607-1C29BDBE5D40}"/>
                  </a:ext>
                </a:extLst>
              </p:cNvPr>
              <p:cNvSpPr/>
              <p:nvPr/>
            </p:nvSpPr>
            <p:spPr>
              <a:xfrm>
                <a:off x="2080101" y="1473200"/>
                <a:ext cx="2617694" cy="2617694"/>
              </a:xfrm>
              <a:prstGeom prst="ellipse">
                <a:avLst/>
              </a:prstGeom>
              <a:blipFill>
                <a:blip r:embed="rId4" cstate="screen">
                  <a:extLst>
                    <a:ext uri="{28A0092B-C50C-407E-A947-70E740481C1C}">
                      <a14:useLocalDpi xmlns:a14="http://schemas.microsoft.com/office/drawing/2010/main"/>
                    </a:ext>
                  </a:extLst>
                </a:blip>
                <a:stretch>
                  <a:fillRect l="4617" t="8055" r="4617" b="-197"/>
                </a:stretch>
              </a:blipFill>
              <a:ln>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grpSp>
        <p:nvGrpSpPr>
          <p:cNvPr id="16" name="Group 15">
            <a:extLst>
              <a:ext uri="{FF2B5EF4-FFF2-40B4-BE49-F238E27FC236}">
                <a16:creationId xmlns:a16="http://schemas.microsoft.com/office/drawing/2014/main" id="{9BA18C05-B474-4B64-BF03-2D66DB0CEF4E}"/>
              </a:ext>
            </a:extLst>
          </p:cNvPr>
          <p:cNvGrpSpPr/>
          <p:nvPr/>
        </p:nvGrpSpPr>
        <p:grpSpPr>
          <a:xfrm>
            <a:off x="538459" y="1344470"/>
            <a:ext cx="7458059" cy="499313"/>
            <a:chOff x="538459" y="1344470"/>
            <a:chExt cx="7458059" cy="499313"/>
          </a:xfrm>
          <a:solidFill>
            <a:srgbClr val="BDAFD0"/>
          </a:solidFill>
        </p:grpSpPr>
        <p:sp>
          <p:nvSpPr>
            <p:cNvPr id="17" name="Rectangle: Single Corner Snipped 16">
              <a:extLst>
                <a:ext uri="{FF2B5EF4-FFF2-40B4-BE49-F238E27FC236}">
                  <a16:creationId xmlns:a16="http://schemas.microsoft.com/office/drawing/2014/main" id="{5E21EE2F-53DE-400E-977C-25A34635F492}"/>
                </a:ext>
              </a:extLst>
            </p:cNvPr>
            <p:cNvSpPr/>
            <p:nvPr/>
          </p:nvSpPr>
          <p:spPr>
            <a:xfrm>
              <a:off x="538459" y="1344470"/>
              <a:ext cx="7458059" cy="499313"/>
            </a:xfrm>
            <a:prstGeom prst="snip1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a:extLst>
                <a:ext uri="{FF2B5EF4-FFF2-40B4-BE49-F238E27FC236}">
                  <a16:creationId xmlns:a16="http://schemas.microsoft.com/office/drawing/2014/main" id="{809EFF6C-7CDD-451C-B389-D3864BB17733}"/>
                </a:ext>
              </a:extLst>
            </p:cNvPr>
            <p:cNvSpPr txBox="1"/>
            <p:nvPr/>
          </p:nvSpPr>
          <p:spPr>
            <a:xfrm>
              <a:off x="601379" y="1384045"/>
              <a:ext cx="4959096" cy="369332"/>
            </a:xfrm>
            <a:prstGeom prst="rect">
              <a:avLst/>
            </a:prstGeom>
            <a:solidFill>
              <a:schemeClr val="accent2">
                <a:lumMod val="75000"/>
              </a:schemeClr>
            </a:solidFill>
          </p:spPr>
          <p:txBody>
            <a:bodyPr wrap="square">
              <a:spAutoFit/>
            </a:bodyPr>
            <a:lstStyle/>
            <a:p>
              <a:r>
                <a:rPr lang="en-GB" b="1" dirty="0">
                  <a:solidFill>
                    <a:schemeClr val="bg1"/>
                  </a:solidFill>
                </a:rPr>
                <a:t>Why was the list created?</a:t>
              </a:r>
            </a:p>
          </p:txBody>
        </p:sp>
      </p:grpSp>
      <p:sp>
        <p:nvSpPr>
          <p:cNvPr id="19" name="Rectangle 18">
            <a:extLst>
              <a:ext uri="{FF2B5EF4-FFF2-40B4-BE49-F238E27FC236}">
                <a16:creationId xmlns:a16="http://schemas.microsoft.com/office/drawing/2014/main" id="{AA9D926D-D9C1-4DB1-AA8F-5E489CE8FCAF}"/>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Ancient Seven Wonders of the World</a:t>
            </a:r>
          </a:p>
        </p:txBody>
      </p:sp>
    </p:spTree>
    <p:extLst>
      <p:ext uri="{BB962C8B-B14F-4D97-AF65-F5344CB8AC3E}">
        <p14:creationId xmlns:p14="http://schemas.microsoft.com/office/powerpoint/2010/main" val="393824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41967A5-F3D8-4A7F-A2FC-7F181F81639A}"/>
              </a:ext>
            </a:extLst>
          </p:cNvPr>
          <p:cNvGrpSpPr/>
          <p:nvPr/>
        </p:nvGrpSpPr>
        <p:grpSpPr>
          <a:xfrm>
            <a:off x="612524" y="3271727"/>
            <a:ext cx="7812779" cy="1920311"/>
            <a:chOff x="612524" y="3271727"/>
            <a:chExt cx="7812779" cy="1920311"/>
          </a:xfrm>
        </p:grpSpPr>
        <p:sp>
          <p:nvSpPr>
            <p:cNvPr id="4" name="Rectangle 3">
              <a:extLst>
                <a:ext uri="{FF2B5EF4-FFF2-40B4-BE49-F238E27FC236}">
                  <a16:creationId xmlns:a16="http://schemas.microsoft.com/office/drawing/2014/main" id="{69F4129E-8094-40B9-80A0-5312A80FF1EC}"/>
                </a:ext>
              </a:extLst>
            </p:cNvPr>
            <p:cNvSpPr/>
            <p:nvPr/>
          </p:nvSpPr>
          <p:spPr>
            <a:xfrm>
              <a:off x="612524" y="3281287"/>
              <a:ext cx="7812779" cy="1910751"/>
            </a:xfrm>
            <a:prstGeom prst="rect">
              <a:avLst/>
            </a:prstGeom>
            <a:solidFill>
              <a:srgbClr val="F5E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46A11DC3-17DD-483E-A1DF-48789DEB5674}"/>
                </a:ext>
              </a:extLst>
            </p:cNvPr>
            <p:cNvSpPr txBox="1"/>
            <p:nvPr/>
          </p:nvSpPr>
          <p:spPr>
            <a:xfrm>
              <a:off x="645456" y="3271727"/>
              <a:ext cx="6450540" cy="1908215"/>
            </a:xfrm>
            <a:prstGeom prst="rect">
              <a:avLst/>
            </a:prstGeom>
            <a:solidFill>
              <a:srgbClr val="F5E9AE"/>
            </a:solidFill>
          </p:spPr>
          <p:txBody>
            <a:bodyPr wrap="square">
              <a:spAutoFit/>
            </a:bodyPr>
            <a:lstStyle/>
            <a:p>
              <a:pPr rtl="0">
                <a:spcBef>
                  <a:spcPts val="0"/>
                </a:spcBef>
                <a:spcAft>
                  <a:spcPts val="0"/>
                </a:spcAft>
              </a:pPr>
              <a:r>
                <a:rPr lang="en-GB" sz="1800" b="0" i="0" u="none" strike="noStrike" dirty="0">
                  <a:solidFill>
                    <a:srgbClr val="000000"/>
                  </a:solidFill>
                  <a:effectLst/>
                </a:rPr>
                <a:t>The original list of the ancient Seven Wonders of the World has inspired a host of similar lists throughout history.</a:t>
              </a:r>
              <a:endParaRPr lang="en-GB" b="0" dirty="0">
                <a:effectLst/>
              </a:endParaRPr>
            </a:p>
            <a:p>
              <a:pPr rtl="0">
                <a:spcBef>
                  <a:spcPts val="1200"/>
                </a:spcBef>
                <a:spcAft>
                  <a:spcPts val="0"/>
                </a:spcAft>
              </a:pPr>
              <a:r>
                <a:rPr lang="en-GB" sz="1800" b="0" i="0" u="none" strike="noStrike" dirty="0">
                  <a:solidFill>
                    <a:srgbClr val="000000"/>
                  </a:solidFill>
                  <a:effectLst/>
                </a:rPr>
                <a:t>In 2000, a modern list of the new Seven                                                                     Wonders of the World was created,                                                                consisting of landmarks that are still                                                                           in existence today. </a:t>
              </a:r>
              <a:endParaRPr lang="en-GB" b="0" dirty="0">
                <a:effectLst/>
              </a:endParaRPr>
            </a:p>
          </p:txBody>
        </p:sp>
      </p:grpSp>
      <p:sp>
        <p:nvSpPr>
          <p:cNvPr id="6" name="Freeform: Shape 5">
            <a:extLst>
              <a:ext uri="{FF2B5EF4-FFF2-40B4-BE49-F238E27FC236}">
                <a16:creationId xmlns:a16="http://schemas.microsoft.com/office/drawing/2014/main" id="{B1E06617-FABB-49E1-A500-CE412FD5D774}"/>
              </a:ext>
            </a:extLst>
          </p:cNvPr>
          <p:cNvSpPr/>
          <p:nvPr/>
        </p:nvSpPr>
        <p:spPr>
          <a:xfrm>
            <a:off x="3773517" y="4441787"/>
            <a:ext cx="4787446" cy="2416214"/>
          </a:xfrm>
          <a:custGeom>
            <a:avLst/>
            <a:gdLst>
              <a:gd name="connsiteX0" fmla="*/ 1733477 w 3466954"/>
              <a:gd name="connsiteY0" fmla="*/ 0 h 1763999"/>
              <a:gd name="connsiteX1" fmla="*/ 3466954 w 3466954"/>
              <a:gd name="connsiteY1" fmla="*/ 1733477 h 1763999"/>
              <a:gd name="connsiteX2" fmla="*/ 3465413 w 3466954"/>
              <a:gd name="connsiteY2" fmla="*/ 1763999 h 1763999"/>
              <a:gd name="connsiteX3" fmla="*/ 1542 w 3466954"/>
              <a:gd name="connsiteY3" fmla="*/ 1763999 h 1763999"/>
              <a:gd name="connsiteX4" fmla="*/ 0 w 3466954"/>
              <a:gd name="connsiteY4" fmla="*/ 1733477 h 1763999"/>
              <a:gd name="connsiteX5" fmla="*/ 1733477 w 3466954"/>
              <a:gd name="connsiteY5" fmla="*/ 0 h 176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66954" h="1763999">
                <a:moveTo>
                  <a:pt x="1733477" y="0"/>
                </a:moveTo>
                <a:cubicBezTo>
                  <a:pt x="2690850" y="0"/>
                  <a:pt x="3466954" y="776104"/>
                  <a:pt x="3466954" y="1733477"/>
                </a:cubicBezTo>
                <a:lnTo>
                  <a:pt x="3465413" y="1763999"/>
                </a:lnTo>
                <a:lnTo>
                  <a:pt x="1542" y="1763999"/>
                </a:lnTo>
                <a:lnTo>
                  <a:pt x="0" y="1733477"/>
                </a:lnTo>
                <a:cubicBezTo>
                  <a:pt x="0" y="776104"/>
                  <a:pt x="776104" y="0"/>
                  <a:pt x="1733477" y="0"/>
                </a:cubicBezTo>
                <a:close/>
              </a:path>
            </a:pathLst>
          </a:custGeom>
          <a:blipFill>
            <a:blip r:embed="rId2" cstate="screen">
              <a:extLst>
                <a:ext uri="{28A0092B-C50C-407E-A947-70E740481C1C}">
                  <a14:useLocalDpi xmlns:a14="http://schemas.microsoft.com/office/drawing/2010/main"/>
                </a:ext>
              </a:extLst>
            </a:blip>
            <a:stretch>
              <a:fillRect l="-267" t="-918" r="-267" b="-918"/>
            </a:stretch>
          </a:blip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sp>
        <p:nvSpPr>
          <p:cNvPr id="7" name="Rectangle 6">
            <a:extLst>
              <a:ext uri="{FF2B5EF4-FFF2-40B4-BE49-F238E27FC236}">
                <a16:creationId xmlns:a16="http://schemas.microsoft.com/office/drawing/2014/main" id="{5EE1242A-E98D-4D36-81D5-8DE894BF8561}"/>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Ancient Seven Wonders of the World</a:t>
            </a:r>
          </a:p>
        </p:txBody>
      </p:sp>
      <p:grpSp>
        <p:nvGrpSpPr>
          <p:cNvPr id="8" name="Group 7">
            <a:extLst>
              <a:ext uri="{FF2B5EF4-FFF2-40B4-BE49-F238E27FC236}">
                <a16:creationId xmlns:a16="http://schemas.microsoft.com/office/drawing/2014/main" id="{00C1CB28-3E41-44EC-8DD9-4AF98B2FBA55}"/>
              </a:ext>
            </a:extLst>
          </p:cNvPr>
          <p:cNvGrpSpPr/>
          <p:nvPr/>
        </p:nvGrpSpPr>
        <p:grpSpPr>
          <a:xfrm>
            <a:off x="618471" y="1203394"/>
            <a:ext cx="8035164" cy="2866054"/>
            <a:chOff x="618471" y="1203394"/>
            <a:chExt cx="8035164" cy="2866054"/>
          </a:xfrm>
        </p:grpSpPr>
        <p:sp>
          <p:nvSpPr>
            <p:cNvPr id="9" name="Rectangle 8">
              <a:extLst>
                <a:ext uri="{FF2B5EF4-FFF2-40B4-BE49-F238E27FC236}">
                  <a16:creationId xmlns:a16="http://schemas.microsoft.com/office/drawing/2014/main" id="{C9A52B4D-7793-49A5-A330-CAA2355A49D7}"/>
                </a:ext>
              </a:extLst>
            </p:cNvPr>
            <p:cNvSpPr/>
            <p:nvPr/>
          </p:nvSpPr>
          <p:spPr>
            <a:xfrm>
              <a:off x="618471" y="1563967"/>
              <a:ext cx="7812779" cy="1636427"/>
            </a:xfrm>
            <a:prstGeom prst="rect">
              <a:avLst/>
            </a:prstGeom>
            <a:solidFill>
              <a:srgbClr val="F5E9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F36CAAFA-352F-430C-98AF-C8DB0E86DA8C}"/>
                </a:ext>
              </a:extLst>
            </p:cNvPr>
            <p:cNvSpPr txBox="1"/>
            <p:nvPr/>
          </p:nvSpPr>
          <p:spPr>
            <a:xfrm>
              <a:off x="645456" y="1203394"/>
              <a:ext cx="7751610" cy="1862048"/>
            </a:xfrm>
            <a:prstGeom prst="rect">
              <a:avLst/>
            </a:prstGeom>
            <a:noFill/>
          </p:spPr>
          <p:txBody>
            <a:bodyPr wrap="square">
              <a:spAutoFit/>
            </a:bodyPr>
            <a:lstStyle/>
            <a:p>
              <a:pPr rtl="0">
                <a:spcBef>
                  <a:spcPts val="1800"/>
                </a:spcBef>
                <a:spcAft>
                  <a:spcPts val="0"/>
                </a:spcAft>
              </a:pPr>
              <a:endParaRPr lang="en-GB" sz="1800" b="0" i="0" u="none" strike="noStrike" dirty="0">
                <a:solidFill>
                  <a:srgbClr val="000000"/>
                </a:solidFill>
                <a:effectLst/>
              </a:endParaRPr>
            </a:p>
            <a:p>
              <a:pPr rtl="0">
                <a:spcBef>
                  <a:spcPts val="1800"/>
                </a:spcBef>
                <a:spcAft>
                  <a:spcPts val="0"/>
                </a:spcAft>
              </a:pPr>
              <a:r>
                <a:rPr lang="en-GB" sz="1800" b="0" i="0" u="none" strike="noStrike" dirty="0">
                  <a:solidFill>
                    <a:srgbClr val="000000"/>
                  </a:solidFill>
                  <a:effectLst/>
                </a:rPr>
                <a:t>Even though there are a multitude of hugely impressive ancient sights, there have only ever been seven ancient Wonders of the World.</a:t>
              </a:r>
              <a:endParaRPr lang="en-GB" b="0" dirty="0">
                <a:effectLst/>
              </a:endParaRPr>
            </a:p>
            <a:p>
              <a:pPr rtl="0">
                <a:spcBef>
                  <a:spcPts val="1200"/>
                </a:spcBef>
                <a:spcAft>
                  <a:spcPts val="0"/>
                </a:spcAft>
              </a:pPr>
              <a:r>
                <a:rPr lang="en-GB" sz="1800" b="0" i="0" u="none" strike="noStrike" dirty="0">
                  <a:solidFill>
                    <a:srgbClr val="000000"/>
                  </a:solidFill>
                  <a:effectLst/>
                </a:rPr>
                <a:t>The ancient Greeks believed the number seven represented                                   perfection so it was a particularly significant number for them. </a:t>
              </a:r>
              <a:endParaRPr lang="en-GB" b="0" dirty="0">
                <a:effectLst/>
              </a:endParaRPr>
            </a:p>
          </p:txBody>
        </p:sp>
        <p:grpSp>
          <p:nvGrpSpPr>
            <p:cNvPr id="11" name="Group 10">
              <a:extLst>
                <a:ext uri="{FF2B5EF4-FFF2-40B4-BE49-F238E27FC236}">
                  <a16:creationId xmlns:a16="http://schemas.microsoft.com/office/drawing/2014/main" id="{DC8C4553-A715-4C08-9B9C-E43FE6D52B15}"/>
                </a:ext>
              </a:extLst>
            </p:cNvPr>
            <p:cNvGrpSpPr/>
            <p:nvPr/>
          </p:nvGrpSpPr>
          <p:grpSpPr>
            <a:xfrm>
              <a:off x="7176023" y="2591836"/>
              <a:ext cx="1477612" cy="1477612"/>
              <a:chOff x="2080101" y="1473200"/>
              <a:chExt cx="2617694" cy="2617694"/>
            </a:xfrm>
          </p:grpSpPr>
          <p:sp>
            <p:nvSpPr>
              <p:cNvPr id="12" name="Oval 11">
                <a:extLst>
                  <a:ext uri="{FF2B5EF4-FFF2-40B4-BE49-F238E27FC236}">
                    <a16:creationId xmlns:a16="http://schemas.microsoft.com/office/drawing/2014/main" id="{826EAFFF-D0B9-41BE-B835-9209E5171313}"/>
                  </a:ext>
                </a:extLst>
              </p:cNvPr>
              <p:cNvSpPr/>
              <p:nvPr/>
            </p:nvSpPr>
            <p:spPr>
              <a:xfrm>
                <a:off x="2080101" y="1473200"/>
                <a:ext cx="2617694" cy="2617694"/>
              </a:xfrm>
              <a:prstGeom prst="ellipse">
                <a:avLst/>
              </a:prstGeom>
              <a:solidFill>
                <a:schemeClr val="bg1"/>
              </a:solidFill>
              <a:ln>
                <a:solidFill>
                  <a:srgbClr val="1174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Oval 12">
                <a:extLst>
                  <a:ext uri="{FF2B5EF4-FFF2-40B4-BE49-F238E27FC236}">
                    <a16:creationId xmlns:a16="http://schemas.microsoft.com/office/drawing/2014/main" id="{77D3DBB7-1D5C-47A2-A6BE-E5D6E4F4F7D5}"/>
                  </a:ext>
                </a:extLst>
              </p:cNvPr>
              <p:cNvSpPr/>
              <p:nvPr/>
            </p:nvSpPr>
            <p:spPr>
              <a:xfrm>
                <a:off x="2080101" y="1473200"/>
                <a:ext cx="2617694" cy="2617694"/>
              </a:xfrm>
              <a:prstGeom prst="ellipse">
                <a:avLst/>
              </a:prstGeom>
              <a:blipFill>
                <a:blip r:embed="rId3" cstate="screen">
                  <a:extLst>
                    <a:ext uri="{28A0092B-C50C-407E-A947-70E740481C1C}">
                      <a14:useLocalDpi xmlns:a14="http://schemas.microsoft.com/office/drawing/2010/main"/>
                    </a:ext>
                  </a:extLst>
                </a:blip>
                <a:stretch>
                  <a:fillRect l="21649" t="15783" r="21649" b="7961"/>
                </a:stretch>
              </a:blip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sp>
        <p:nvSpPr>
          <p:cNvPr id="14" name="Rectangle: Single Corner Snipped 13">
            <a:extLst>
              <a:ext uri="{FF2B5EF4-FFF2-40B4-BE49-F238E27FC236}">
                <a16:creationId xmlns:a16="http://schemas.microsoft.com/office/drawing/2014/main" id="{0FAF4D45-542E-4C81-B4A4-543F1D5F1497}"/>
              </a:ext>
            </a:extLst>
          </p:cNvPr>
          <p:cNvSpPr/>
          <p:nvPr/>
        </p:nvSpPr>
        <p:spPr>
          <a:xfrm>
            <a:off x="555551" y="1161665"/>
            <a:ext cx="8005412" cy="499313"/>
          </a:xfrm>
          <a:prstGeom prst="snip1Rect">
            <a:avLst>
              <a:gd name="adj" fmla="val 0"/>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55A350F7-3927-4D22-8575-074B7F56687B}"/>
              </a:ext>
            </a:extLst>
          </p:cNvPr>
          <p:cNvSpPr txBox="1"/>
          <p:nvPr/>
        </p:nvSpPr>
        <p:spPr>
          <a:xfrm>
            <a:off x="645456" y="1230082"/>
            <a:ext cx="4991622" cy="369332"/>
          </a:xfrm>
          <a:prstGeom prst="rect">
            <a:avLst/>
          </a:prstGeom>
          <a:solidFill>
            <a:schemeClr val="accent2">
              <a:lumMod val="75000"/>
            </a:schemeClr>
          </a:solidFill>
        </p:spPr>
        <p:txBody>
          <a:bodyPr wrap="square">
            <a:spAutoFit/>
          </a:bodyPr>
          <a:lstStyle/>
          <a:p>
            <a:r>
              <a:rPr lang="en-GB" b="1" dirty="0">
                <a:solidFill>
                  <a:schemeClr val="bg1"/>
                </a:solidFill>
              </a:rPr>
              <a:t>Why are there only seven?</a:t>
            </a:r>
          </a:p>
        </p:txBody>
      </p:sp>
    </p:spTree>
    <p:extLst>
      <p:ext uri="{BB962C8B-B14F-4D97-AF65-F5344CB8AC3E}">
        <p14:creationId xmlns:p14="http://schemas.microsoft.com/office/powerpoint/2010/main" val="292155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7568C4-C62A-44F4-B60B-268B7C44F8F7}"/>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Colossus of Rhodes</a:t>
            </a:r>
          </a:p>
        </p:txBody>
      </p:sp>
      <p:grpSp>
        <p:nvGrpSpPr>
          <p:cNvPr id="4" name="Group 3">
            <a:extLst>
              <a:ext uri="{FF2B5EF4-FFF2-40B4-BE49-F238E27FC236}">
                <a16:creationId xmlns:a16="http://schemas.microsoft.com/office/drawing/2014/main" id="{247F0D43-4073-4ACC-BDAB-09B2D58669CA}"/>
              </a:ext>
            </a:extLst>
          </p:cNvPr>
          <p:cNvGrpSpPr/>
          <p:nvPr/>
        </p:nvGrpSpPr>
        <p:grpSpPr>
          <a:xfrm>
            <a:off x="618471" y="1151217"/>
            <a:ext cx="7812779" cy="654557"/>
            <a:chOff x="618471" y="1563967"/>
            <a:chExt cx="7812779" cy="654557"/>
          </a:xfrm>
        </p:grpSpPr>
        <p:sp>
          <p:nvSpPr>
            <p:cNvPr id="5" name="Rectangle 4">
              <a:extLst>
                <a:ext uri="{FF2B5EF4-FFF2-40B4-BE49-F238E27FC236}">
                  <a16:creationId xmlns:a16="http://schemas.microsoft.com/office/drawing/2014/main" id="{9F6C3E44-2E7C-410B-943C-06A8B20176E6}"/>
                </a:ext>
              </a:extLst>
            </p:cNvPr>
            <p:cNvSpPr/>
            <p:nvPr/>
          </p:nvSpPr>
          <p:spPr>
            <a:xfrm>
              <a:off x="618471" y="1563967"/>
              <a:ext cx="7812779" cy="654557"/>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656BBE02-5CF1-4025-86D4-EF8659449A79}"/>
                </a:ext>
              </a:extLst>
            </p:cNvPr>
            <p:cNvSpPr txBox="1"/>
            <p:nvPr/>
          </p:nvSpPr>
          <p:spPr>
            <a:xfrm>
              <a:off x="645456" y="1572193"/>
              <a:ext cx="7785794" cy="646331"/>
            </a:xfrm>
            <a:prstGeom prst="rect">
              <a:avLst/>
            </a:prstGeom>
            <a:noFill/>
          </p:spPr>
          <p:txBody>
            <a:bodyPr wrap="square">
              <a:spAutoFit/>
            </a:bodyPr>
            <a:lstStyle/>
            <a:p>
              <a:pPr rtl="0">
                <a:spcBef>
                  <a:spcPts val="1800"/>
                </a:spcBef>
                <a:spcAft>
                  <a:spcPts val="0"/>
                </a:spcAft>
              </a:pPr>
              <a:r>
                <a:rPr lang="en-GB" sz="1800" b="0" i="0" u="none" strike="noStrike" dirty="0">
                  <a:solidFill>
                    <a:srgbClr val="000000"/>
                  </a:solidFill>
                  <a:effectLst/>
                </a:rPr>
                <a:t>The Colossus of Rhodes was one of the ancient Seven Wonders of the World. It was on the island of Rhodes in Greece.</a:t>
              </a:r>
            </a:p>
          </p:txBody>
        </p:sp>
      </p:grpSp>
      <p:pic>
        <p:nvPicPr>
          <p:cNvPr id="7" name="Picture 6">
            <a:extLst>
              <a:ext uri="{FF2B5EF4-FFF2-40B4-BE49-F238E27FC236}">
                <a16:creationId xmlns:a16="http://schemas.microsoft.com/office/drawing/2014/main" id="{2B7DD8B9-86EB-48A0-9BF9-FDB2B4BA9BB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71550" y="2523924"/>
            <a:ext cx="7315200" cy="3700470"/>
          </a:xfrm>
          <a:prstGeom prst="rect">
            <a:avLst/>
          </a:prstGeom>
        </p:spPr>
      </p:pic>
      <p:grpSp>
        <p:nvGrpSpPr>
          <p:cNvPr id="15" name="Group 14">
            <a:extLst>
              <a:ext uri="{FF2B5EF4-FFF2-40B4-BE49-F238E27FC236}">
                <a16:creationId xmlns:a16="http://schemas.microsoft.com/office/drawing/2014/main" id="{4D3F4EFC-E307-488C-8100-F4FE7D28C19D}"/>
              </a:ext>
            </a:extLst>
          </p:cNvPr>
          <p:cNvGrpSpPr/>
          <p:nvPr/>
        </p:nvGrpSpPr>
        <p:grpSpPr>
          <a:xfrm>
            <a:off x="3056483" y="1925447"/>
            <a:ext cx="3506908" cy="3423450"/>
            <a:chOff x="3056483" y="1925447"/>
            <a:chExt cx="3506908" cy="3423450"/>
          </a:xfrm>
        </p:grpSpPr>
        <p:sp>
          <p:nvSpPr>
            <p:cNvPr id="9" name="TextBox 8">
              <a:extLst>
                <a:ext uri="{FF2B5EF4-FFF2-40B4-BE49-F238E27FC236}">
                  <a16:creationId xmlns:a16="http://schemas.microsoft.com/office/drawing/2014/main" id="{1EE85B44-5599-4F05-8E4B-3FAB4F57F1BB}"/>
                </a:ext>
              </a:extLst>
            </p:cNvPr>
            <p:cNvSpPr txBox="1"/>
            <p:nvPr/>
          </p:nvSpPr>
          <p:spPr>
            <a:xfrm>
              <a:off x="3056483" y="1925447"/>
              <a:ext cx="1263650" cy="369332"/>
            </a:xfrm>
            <a:prstGeom prst="rect">
              <a:avLst/>
            </a:prstGeom>
            <a:solidFill>
              <a:schemeClr val="bg1"/>
            </a:solidFill>
            <a:ln w="28575">
              <a:solidFill>
                <a:srgbClr val="C46213"/>
              </a:solidFill>
            </a:ln>
          </p:spPr>
          <p:txBody>
            <a:bodyPr wrap="square">
              <a:spAutoFit/>
            </a:bodyPr>
            <a:lstStyle/>
            <a:p>
              <a:pPr algn="ctr"/>
              <a:r>
                <a:rPr lang="en-GB" b="1" dirty="0">
                  <a:solidFill>
                    <a:srgbClr val="C46213"/>
                  </a:solidFill>
                </a:rPr>
                <a:t>Greece</a:t>
              </a:r>
            </a:p>
          </p:txBody>
        </p:sp>
        <p:sp>
          <p:nvSpPr>
            <p:cNvPr id="10" name="TextBox 9">
              <a:extLst>
                <a:ext uri="{FF2B5EF4-FFF2-40B4-BE49-F238E27FC236}">
                  <a16:creationId xmlns:a16="http://schemas.microsoft.com/office/drawing/2014/main" id="{FAA3CE4A-2C3C-4C23-AACF-841E2AFF7993}"/>
                </a:ext>
              </a:extLst>
            </p:cNvPr>
            <p:cNvSpPr txBox="1"/>
            <p:nvPr/>
          </p:nvSpPr>
          <p:spPr>
            <a:xfrm>
              <a:off x="5299741" y="1925447"/>
              <a:ext cx="1263650" cy="369332"/>
            </a:xfrm>
            <a:prstGeom prst="rect">
              <a:avLst/>
            </a:prstGeom>
            <a:solidFill>
              <a:schemeClr val="bg1"/>
            </a:solidFill>
            <a:ln w="28575">
              <a:solidFill>
                <a:srgbClr val="C46213"/>
              </a:solidFill>
            </a:ln>
          </p:spPr>
          <p:txBody>
            <a:bodyPr wrap="square">
              <a:spAutoFit/>
            </a:bodyPr>
            <a:lstStyle/>
            <a:p>
              <a:pPr algn="ctr"/>
              <a:r>
                <a:rPr lang="en-GB" b="1" dirty="0">
                  <a:solidFill>
                    <a:srgbClr val="C46213"/>
                  </a:solidFill>
                </a:rPr>
                <a:t>Rhodes</a:t>
              </a:r>
            </a:p>
          </p:txBody>
        </p:sp>
        <p:pic>
          <p:nvPicPr>
            <p:cNvPr id="11" name="Picture 10">
              <a:extLst>
                <a:ext uri="{FF2B5EF4-FFF2-40B4-BE49-F238E27FC236}">
                  <a16:creationId xmlns:a16="http://schemas.microsoft.com/office/drawing/2014/main" id="{1B767D43-CF87-4CB8-8302-5D6F2A213C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3459" t="2753" r="38248" b="61622"/>
            <a:stretch/>
          </p:blipFill>
          <p:spPr>
            <a:xfrm>
              <a:off x="3511726" y="2554288"/>
              <a:ext cx="2836802" cy="2794609"/>
            </a:xfrm>
            <a:prstGeom prst="ellipse">
              <a:avLst/>
            </a:prstGeom>
            <a:ln w="28575">
              <a:solidFill>
                <a:srgbClr val="C46213"/>
              </a:solidFill>
            </a:ln>
          </p:spPr>
        </p:pic>
        <p:cxnSp>
          <p:nvCxnSpPr>
            <p:cNvPr id="8" name="Straight Arrow Connector 7">
              <a:extLst>
                <a:ext uri="{FF2B5EF4-FFF2-40B4-BE49-F238E27FC236}">
                  <a16:creationId xmlns:a16="http://schemas.microsoft.com/office/drawing/2014/main" id="{13AF5AD0-C5E9-487B-BA12-352F063A207D}"/>
                </a:ext>
              </a:extLst>
            </p:cNvPr>
            <p:cNvCxnSpPr>
              <a:cxnSpLocks/>
            </p:cNvCxnSpPr>
            <p:nvPr/>
          </p:nvCxnSpPr>
          <p:spPr>
            <a:xfrm>
              <a:off x="3626027" y="2294779"/>
              <a:ext cx="1747639" cy="2026700"/>
            </a:xfrm>
            <a:prstGeom prst="straightConnector1">
              <a:avLst/>
            </a:prstGeom>
            <a:ln w="28575">
              <a:solidFill>
                <a:srgbClr val="C46213"/>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EE6D377-B025-42E3-92B5-48C61202D107}"/>
                </a:ext>
              </a:extLst>
            </p:cNvPr>
            <p:cNvCxnSpPr>
              <a:cxnSpLocks/>
              <a:stCxn id="10" idx="2"/>
            </p:cNvCxnSpPr>
            <p:nvPr/>
          </p:nvCxnSpPr>
          <p:spPr>
            <a:xfrm flipH="1">
              <a:off x="5658347" y="2294779"/>
              <a:ext cx="273219" cy="2170750"/>
            </a:xfrm>
            <a:prstGeom prst="straightConnector1">
              <a:avLst/>
            </a:prstGeom>
            <a:ln w="28575">
              <a:solidFill>
                <a:srgbClr val="C46213"/>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08901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6FB48C25-C54B-4A8B-A3EE-2182D46E56C9}"/>
              </a:ext>
            </a:extLst>
          </p:cNvPr>
          <p:cNvSpPr/>
          <p:nvPr/>
        </p:nvSpPr>
        <p:spPr>
          <a:xfrm>
            <a:off x="4244077" y="5486400"/>
            <a:ext cx="4344976" cy="529721"/>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Helios</a:t>
            </a:r>
          </a:p>
        </p:txBody>
      </p:sp>
      <p:sp>
        <p:nvSpPr>
          <p:cNvPr id="24" name="TextBox 23">
            <a:extLst>
              <a:ext uri="{FF2B5EF4-FFF2-40B4-BE49-F238E27FC236}">
                <a16:creationId xmlns:a16="http://schemas.microsoft.com/office/drawing/2014/main" id="{F61B1A33-3175-423F-9D1F-94713B8894FB}"/>
              </a:ext>
            </a:extLst>
          </p:cNvPr>
          <p:cNvSpPr txBox="1"/>
          <p:nvPr/>
        </p:nvSpPr>
        <p:spPr>
          <a:xfrm>
            <a:off x="544086" y="1211129"/>
            <a:ext cx="8044967" cy="923330"/>
          </a:xfrm>
          <a:prstGeom prst="rect">
            <a:avLst/>
          </a:prstGeom>
          <a:solidFill>
            <a:schemeClr val="accent3">
              <a:lumMod val="40000"/>
              <a:lumOff val="60000"/>
            </a:schemeClr>
          </a:solidFill>
        </p:spPr>
        <p:txBody>
          <a:bodyPr wrap="square">
            <a:spAutoFit/>
          </a:bodyPr>
          <a:lstStyle/>
          <a:p>
            <a:r>
              <a:rPr lang="en-GB" dirty="0"/>
              <a:t>Helios was the ancient Greek god of the sun. The ancient Greeks believed that Helios travelled in a four-horse chariot and pulled the sun across the sky each day. A famous ancient Greek poem described him in the following way:</a:t>
            </a:r>
          </a:p>
        </p:txBody>
      </p:sp>
      <p:sp>
        <p:nvSpPr>
          <p:cNvPr id="26" name="TextBox 25">
            <a:extLst>
              <a:ext uri="{FF2B5EF4-FFF2-40B4-BE49-F238E27FC236}">
                <a16:creationId xmlns:a16="http://schemas.microsoft.com/office/drawing/2014/main" id="{109F1752-74EE-46DA-B422-50FFEC3070CF}"/>
              </a:ext>
            </a:extLst>
          </p:cNvPr>
          <p:cNvSpPr txBox="1"/>
          <p:nvPr/>
        </p:nvSpPr>
        <p:spPr>
          <a:xfrm>
            <a:off x="544086" y="2230551"/>
            <a:ext cx="3441436" cy="3416320"/>
          </a:xfrm>
          <a:prstGeom prst="rect">
            <a:avLst/>
          </a:prstGeom>
          <a:solidFill>
            <a:schemeClr val="accent3">
              <a:lumMod val="40000"/>
              <a:lumOff val="60000"/>
            </a:schemeClr>
          </a:solidFill>
        </p:spPr>
        <p:txBody>
          <a:bodyPr wrap="square">
            <a:spAutoFit/>
          </a:bodyPr>
          <a:lstStyle/>
          <a:p>
            <a:r>
              <a:rPr lang="en-GB" dirty="0"/>
              <a:t>"...he shines upon men and deathless gods, and piercingly he gazes with his eyes from his golden helmet. Bright rays beam dazzlingly from him, and his bright locks streaming from the temples of his head gracefully enclose his far-seen face: a rich, fine-spun garment glows upon his body and flutters in the wind: and stallions carry him…”</a:t>
            </a:r>
          </a:p>
        </p:txBody>
      </p:sp>
      <p:pic>
        <p:nvPicPr>
          <p:cNvPr id="4" name="Picture 3">
            <a:extLst>
              <a:ext uri="{FF2B5EF4-FFF2-40B4-BE49-F238E27FC236}">
                <a16:creationId xmlns:a16="http://schemas.microsoft.com/office/drawing/2014/main" id="{E1B765F9-A6AA-4212-A52C-8ED2C7242D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15269" y="2288321"/>
            <a:ext cx="4574430" cy="3739581"/>
          </a:xfrm>
          <a:prstGeom prst="rect">
            <a:avLst/>
          </a:prstGeom>
        </p:spPr>
      </p:pic>
    </p:spTree>
    <p:extLst>
      <p:ext uri="{BB962C8B-B14F-4D97-AF65-F5344CB8AC3E}">
        <p14:creationId xmlns:p14="http://schemas.microsoft.com/office/powerpoint/2010/main" val="1890649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Siege of Rhodes</a:t>
            </a:r>
          </a:p>
        </p:txBody>
      </p:sp>
      <p:sp>
        <p:nvSpPr>
          <p:cNvPr id="12" name="TextBox 11">
            <a:extLst>
              <a:ext uri="{FF2B5EF4-FFF2-40B4-BE49-F238E27FC236}">
                <a16:creationId xmlns:a16="http://schemas.microsoft.com/office/drawing/2014/main" id="{78CABA13-8725-4413-ADB7-F6E5BF6A0CE2}"/>
              </a:ext>
            </a:extLst>
          </p:cNvPr>
          <p:cNvSpPr txBox="1"/>
          <p:nvPr/>
        </p:nvSpPr>
        <p:spPr>
          <a:xfrm>
            <a:off x="714246" y="2228671"/>
            <a:ext cx="2602819" cy="2862322"/>
          </a:xfrm>
          <a:prstGeom prst="rect">
            <a:avLst/>
          </a:prstGeom>
          <a:solidFill>
            <a:schemeClr val="accent3">
              <a:lumMod val="40000"/>
              <a:lumOff val="60000"/>
            </a:schemeClr>
          </a:solidFill>
        </p:spPr>
        <p:txBody>
          <a:bodyPr wrap="square">
            <a:spAutoFit/>
          </a:bodyPr>
          <a:lstStyle/>
          <a:p>
            <a:r>
              <a:rPr lang="en-GB" dirty="0"/>
              <a:t>For a year, Demetrius </a:t>
            </a:r>
            <a:r>
              <a:rPr lang="en-GB" b="1" dirty="0"/>
              <a:t>laid siege </a:t>
            </a:r>
            <a:r>
              <a:rPr lang="en-GB" dirty="0"/>
              <a:t>to the island. However, the citizens of Rhodes managed to stop him from capturing the area and after a year, Demetrius ended the siege and signed a peace treaty with Rhodes. </a:t>
            </a:r>
          </a:p>
        </p:txBody>
      </p:sp>
      <p:sp>
        <p:nvSpPr>
          <p:cNvPr id="14" name="TextBox 13">
            <a:extLst>
              <a:ext uri="{FF2B5EF4-FFF2-40B4-BE49-F238E27FC236}">
                <a16:creationId xmlns:a16="http://schemas.microsoft.com/office/drawing/2014/main" id="{D2416353-7A5C-43A4-A236-0787D228609C}"/>
              </a:ext>
            </a:extLst>
          </p:cNvPr>
          <p:cNvSpPr txBox="1"/>
          <p:nvPr/>
        </p:nvSpPr>
        <p:spPr>
          <a:xfrm>
            <a:off x="714246" y="5206316"/>
            <a:ext cx="3662262" cy="923330"/>
          </a:xfrm>
          <a:prstGeom prst="rect">
            <a:avLst/>
          </a:prstGeom>
          <a:solidFill>
            <a:schemeClr val="accent2">
              <a:lumMod val="20000"/>
              <a:lumOff val="80000"/>
            </a:schemeClr>
          </a:solidFill>
        </p:spPr>
        <p:txBody>
          <a:bodyPr wrap="square">
            <a:spAutoFit/>
          </a:bodyPr>
          <a:lstStyle/>
          <a:p>
            <a:r>
              <a:rPr lang="en-GB" b="1" dirty="0"/>
              <a:t>laid siege </a:t>
            </a:r>
            <a:r>
              <a:rPr lang="en-GB" dirty="0"/>
              <a:t>– This means to surround a place in order to force the inhabitants to surrender.</a:t>
            </a:r>
          </a:p>
        </p:txBody>
      </p:sp>
      <p:sp>
        <p:nvSpPr>
          <p:cNvPr id="11" name="TextBox 10">
            <a:extLst>
              <a:ext uri="{FF2B5EF4-FFF2-40B4-BE49-F238E27FC236}">
                <a16:creationId xmlns:a16="http://schemas.microsoft.com/office/drawing/2014/main" id="{590FD46B-FE80-4ED3-9FBD-3228C58798CE}"/>
              </a:ext>
            </a:extLst>
          </p:cNvPr>
          <p:cNvSpPr txBox="1"/>
          <p:nvPr/>
        </p:nvSpPr>
        <p:spPr>
          <a:xfrm>
            <a:off x="714246" y="1190019"/>
            <a:ext cx="7775358" cy="923330"/>
          </a:xfrm>
          <a:prstGeom prst="rect">
            <a:avLst/>
          </a:prstGeom>
          <a:solidFill>
            <a:schemeClr val="accent3">
              <a:lumMod val="40000"/>
              <a:lumOff val="60000"/>
            </a:schemeClr>
          </a:solidFill>
        </p:spPr>
        <p:txBody>
          <a:bodyPr wrap="square">
            <a:spAutoFit/>
          </a:bodyPr>
          <a:lstStyle/>
          <a:p>
            <a:r>
              <a:rPr lang="en-GB" dirty="0"/>
              <a:t>Helios was the patron god of the island of Rhodes. In 305 BC, Demetrius, King of Macedon, attempted to seize control of the island because of its large navy and the fact that it controlled the entrance to the Aegean Sea.</a:t>
            </a:r>
          </a:p>
        </p:txBody>
      </p:sp>
      <p:pic>
        <p:nvPicPr>
          <p:cNvPr id="5" name="Picture 4">
            <a:extLst>
              <a:ext uri="{FF2B5EF4-FFF2-40B4-BE49-F238E27FC236}">
                <a16:creationId xmlns:a16="http://schemas.microsoft.com/office/drawing/2014/main" id="{382F0E56-34BC-4A4D-9F86-5F4C3866D7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6683" y="2043981"/>
            <a:ext cx="5125983" cy="4190474"/>
          </a:xfrm>
          <a:prstGeom prst="rect">
            <a:avLst/>
          </a:prstGeom>
        </p:spPr>
      </p:pic>
    </p:spTree>
    <p:extLst>
      <p:ext uri="{BB962C8B-B14F-4D97-AF65-F5344CB8AC3E}">
        <p14:creationId xmlns:p14="http://schemas.microsoft.com/office/powerpoint/2010/main" val="2607526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Statue</a:t>
            </a:r>
          </a:p>
        </p:txBody>
      </p:sp>
      <p:sp>
        <p:nvSpPr>
          <p:cNvPr id="9" name="TextBox 8">
            <a:extLst>
              <a:ext uri="{FF2B5EF4-FFF2-40B4-BE49-F238E27FC236}">
                <a16:creationId xmlns:a16="http://schemas.microsoft.com/office/drawing/2014/main" id="{2455B4BC-1A23-4CED-8A5B-748394923D89}"/>
              </a:ext>
            </a:extLst>
          </p:cNvPr>
          <p:cNvSpPr txBox="1"/>
          <p:nvPr/>
        </p:nvSpPr>
        <p:spPr>
          <a:xfrm>
            <a:off x="639964" y="1189436"/>
            <a:ext cx="7864072" cy="646331"/>
          </a:xfrm>
          <a:prstGeom prst="rect">
            <a:avLst/>
          </a:prstGeom>
          <a:solidFill>
            <a:schemeClr val="accent3">
              <a:lumMod val="40000"/>
              <a:lumOff val="60000"/>
            </a:schemeClr>
          </a:solidFill>
        </p:spPr>
        <p:txBody>
          <a:bodyPr wrap="square">
            <a:spAutoFit/>
          </a:bodyPr>
          <a:lstStyle/>
          <a:p>
            <a:pPr>
              <a:spcBef>
                <a:spcPts val="1800"/>
              </a:spcBef>
            </a:pPr>
            <a:r>
              <a:rPr lang="en-GB" dirty="0">
                <a:solidFill>
                  <a:srgbClr val="000000"/>
                </a:solidFill>
              </a:rPr>
              <a:t>After the siege ended, the citizens of Rhodes decided to celebrate their victory by building a statue dedicated to Helios. </a:t>
            </a:r>
          </a:p>
        </p:txBody>
      </p:sp>
      <p:sp>
        <p:nvSpPr>
          <p:cNvPr id="10" name="TextBox 9">
            <a:extLst>
              <a:ext uri="{FF2B5EF4-FFF2-40B4-BE49-F238E27FC236}">
                <a16:creationId xmlns:a16="http://schemas.microsoft.com/office/drawing/2014/main" id="{CDB8ADB0-B748-418E-96A2-AF758EE37B6D}"/>
              </a:ext>
            </a:extLst>
          </p:cNvPr>
          <p:cNvSpPr txBox="1"/>
          <p:nvPr/>
        </p:nvSpPr>
        <p:spPr>
          <a:xfrm>
            <a:off x="639963" y="1990125"/>
            <a:ext cx="2784307" cy="3416320"/>
          </a:xfrm>
          <a:prstGeom prst="rect">
            <a:avLst/>
          </a:prstGeom>
          <a:solidFill>
            <a:srgbClr val="F5E9AE"/>
          </a:solidFill>
        </p:spPr>
        <p:txBody>
          <a:bodyPr wrap="square">
            <a:spAutoFit/>
          </a:bodyPr>
          <a:lstStyle/>
          <a:p>
            <a:r>
              <a:rPr lang="en-GB" dirty="0"/>
              <a:t>A sculptor named Chares of </a:t>
            </a:r>
            <a:r>
              <a:rPr lang="en-GB" dirty="0" err="1"/>
              <a:t>Lyndus</a:t>
            </a:r>
            <a:r>
              <a:rPr lang="en-GB" dirty="0"/>
              <a:t> was chosen to create the statue. Much of Demetrius’ military equipment had been abandoned and left in Rhodes. This was sold in order to raise money for the statue, which (according to Roman author Pliny the Elder) cost 300 </a:t>
            </a:r>
            <a:r>
              <a:rPr lang="en-GB" b="1" dirty="0"/>
              <a:t>talents</a:t>
            </a:r>
            <a:r>
              <a:rPr lang="en-GB" dirty="0"/>
              <a:t>. </a:t>
            </a:r>
          </a:p>
        </p:txBody>
      </p:sp>
      <p:sp>
        <p:nvSpPr>
          <p:cNvPr id="12" name="TextBox 11">
            <a:extLst>
              <a:ext uri="{FF2B5EF4-FFF2-40B4-BE49-F238E27FC236}">
                <a16:creationId xmlns:a16="http://schemas.microsoft.com/office/drawing/2014/main" id="{121E10C2-E837-4A4F-B5A9-A90DCE4AE129}"/>
              </a:ext>
            </a:extLst>
          </p:cNvPr>
          <p:cNvSpPr txBox="1"/>
          <p:nvPr/>
        </p:nvSpPr>
        <p:spPr>
          <a:xfrm>
            <a:off x="639963" y="5693788"/>
            <a:ext cx="7864071" cy="646331"/>
          </a:xfrm>
          <a:prstGeom prst="rect">
            <a:avLst/>
          </a:prstGeom>
          <a:solidFill>
            <a:schemeClr val="accent2">
              <a:lumMod val="20000"/>
              <a:lumOff val="80000"/>
            </a:schemeClr>
          </a:solidFill>
        </p:spPr>
        <p:txBody>
          <a:bodyPr wrap="square">
            <a:spAutoFit/>
          </a:bodyPr>
          <a:lstStyle/>
          <a:p>
            <a:r>
              <a:rPr lang="en-GB" b="1" dirty="0"/>
              <a:t>talents</a:t>
            </a:r>
            <a:r>
              <a:rPr lang="en-GB" dirty="0"/>
              <a:t> – This is a Greek unit of weight. In this case, talents would have referred to an amount of silver.</a:t>
            </a:r>
          </a:p>
        </p:txBody>
      </p:sp>
      <p:pic>
        <p:nvPicPr>
          <p:cNvPr id="4" name="Picture 3">
            <a:extLst>
              <a:ext uri="{FF2B5EF4-FFF2-40B4-BE49-F238E27FC236}">
                <a16:creationId xmlns:a16="http://schemas.microsoft.com/office/drawing/2014/main" id="{C47801F9-A4AC-4C91-B9D4-F0A01EF49CD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09928" y="1967936"/>
            <a:ext cx="4894106" cy="3460698"/>
          </a:xfrm>
          <a:prstGeom prst="rect">
            <a:avLst/>
          </a:prstGeom>
          <a:ln w="28575">
            <a:solidFill>
              <a:srgbClr val="C46213"/>
            </a:solidFill>
          </a:ln>
        </p:spPr>
      </p:pic>
    </p:spTree>
    <p:extLst>
      <p:ext uri="{BB962C8B-B14F-4D97-AF65-F5344CB8AC3E}">
        <p14:creationId xmlns:p14="http://schemas.microsoft.com/office/powerpoint/2010/main" val="291296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83F1D1-2C74-48A5-B632-AE19D4D8617F}"/>
              </a:ext>
            </a:extLst>
          </p:cNvPr>
          <p:cNvSpPr/>
          <p:nvPr/>
        </p:nvSpPr>
        <p:spPr>
          <a:xfrm>
            <a:off x="0" y="285160"/>
            <a:ext cx="9144000" cy="7721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08000" tIns="108000" rIns="108000" bIns="108000" rtlCol="0" anchor="ctr">
            <a:spAutoFit/>
          </a:bodyPr>
          <a:lstStyle/>
          <a:p>
            <a:pPr algn="ctr"/>
            <a:r>
              <a:rPr lang="en-GB" sz="3600" b="1" dirty="0"/>
              <a:t>The Statue</a:t>
            </a:r>
          </a:p>
        </p:txBody>
      </p:sp>
      <p:sp>
        <p:nvSpPr>
          <p:cNvPr id="13" name="TextBox 12">
            <a:extLst>
              <a:ext uri="{FF2B5EF4-FFF2-40B4-BE49-F238E27FC236}">
                <a16:creationId xmlns:a16="http://schemas.microsoft.com/office/drawing/2014/main" id="{8B50BAFF-B6B4-4FCA-B667-133619C6AE38}"/>
              </a:ext>
            </a:extLst>
          </p:cNvPr>
          <p:cNvSpPr txBox="1"/>
          <p:nvPr/>
        </p:nvSpPr>
        <p:spPr>
          <a:xfrm>
            <a:off x="2679348" y="1502535"/>
            <a:ext cx="3619761" cy="369332"/>
          </a:xfrm>
          <a:prstGeom prst="rect">
            <a:avLst/>
          </a:prstGeom>
          <a:solidFill>
            <a:schemeClr val="accent3">
              <a:lumMod val="40000"/>
              <a:lumOff val="60000"/>
            </a:schemeClr>
          </a:solidFill>
        </p:spPr>
        <p:txBody>
          <a:bodyPr wrap="square">
            <a:spAutoFit/>
          </a:bodyPr>
          <a:lstStyle/>
          <a:p>
            <a:r>
              <a:rPr lang="en-GB" dirty="0"/>
              <a:t>The statue took 12 years to build.</a:t>
            </a:r>
          </a:p>
        </p:txBody>
      </p:sp>
      <p:sp>
        <p:nvSpPr>
          <p:cNvPr id="14" name="TextBox 13">
            <a:extLst>
              <a:ext uri="{FF2B5EF4-FFF2-40B4-BE49-F238E27FC236}">
                <a16:creationId xmlns:a16="http://schemas.microsoft.com/office/drawing/2014/main" id="{9F55185A-4B7B-41EB-B73E-AC89050660B4}"/>
              </a:ext>
            </a:extLst>
          </p:cNvPr>
          <p:cNvSpPr txBox="1"/>
          <p:nvPr/>
        </p:nvSpPr>
        <p:spPr>
          <a:xfrm>
            <a:off x="737401" y="1327440"/>
            <a:ext cx="1652652" cy="2585323"/>
          </a:xfrm>
          <a:prstGeom prst="rect">
            <a:avLst/>
          </a:prstGeom>
          <a:solidFill>
            <a:schemeClr val="accent3">
              <a:lumMod val="40000"/>
              <a:lumOff val="60000"/>
            </a:schemeClr>
          </a:solidFill>
        </p:spPr>
        <p:txBody>
          <a:bodyPr wrap="square">
            <a:spAutoFit/>
          </a:bodyPr>
          <a:lstStyle/>
          <a:p>
            <a:pPr lvl="0"/>
            <a:r>
              <a:rPr lang="en-GB" dirty="0"/>
              <a:t>The statue was built on-site. To reach the higher parts, it is likely a ramp of earth was built around the statue.</a:t>
            </a:r>
          </a:p>
        </p:txBody>
      </p:sp>
      <p:sp>
        <p:nvSpPr>
          <p:cNvPr id="8" name="TextBox 7">
            <a:extLst>
              <a:ext uri="{FF2B5EF4-FFF2-40B4-BE49-F238E27FC236}">
                <a16:creationId xmlns:a16="http://schemas.microsoft.com/office/drawing/2014/main" id="{EF0A3A45-8BEB-4F92-9D66-FB49F50A5FA7}"/>
              </a:ext>
            </a:extLst>
          </p:cNvPr>
          <p:cNvSpPr txBox="1"/>
          <p:nvPr/>
        </p:nvSpPr>
        <p:spPr>
          <a:xfrm>
            <a:off x="737396" y="4182936"/>
            <a:ext cx="1652652" cy="2031325"/>
          </a:xfrm>
          <a:prstGeom prst="rect">
            <a:avLst/>
          </a:prstGeom>
          <a:solidFill>
            <a:srgbClr val="F5E9AE"/>
          </a:solidFill>
        </p:spPr>
        <p:txBody>
          <a:bodyPr wrap="square">
            <a:spAutoFit/>
          </a:bodyPr>
          <a:lstStyle/>
          <a:p>
            <a:r>
              <a:rPr lang="en-GB" dirty="0"/>
              <a:t>Pliny the Elder said it was so big that ‘few men can clasp the thumb in their arms.’</a:t>
            </a:r>
          </a:p>
        </p:txBody>
      </p:sp>
      <p:sp>
        <p:nvSpPr>
          <p:cNvPr id="10" name="TextBox 9">
            <a:extLst>
              <a:ext uri="{FF2B5EF4-FFF2-40B4-BE49-F238E27FC236}">
                <a16:creationId xmlns:a16="http://schemas.microsoft.com/office/drawing/2014/main" id="{D488C706-5FE9-489C-AA59-7E45F239B6E1}"/>
              </a:ext>
            </a:extLst>
          </p:cNvPr>
          <p:cNvSpPr txBox="1"/>
          <p:nvPr/>
        </p:nvSpPr>
        <p:spPr>
          <a:xfrm>
            <a:off x="6564761" y="1327440"/>
            <a:ext cx="2021138" cy="2585323"/>
          </a:xfrm>
          <a:prstGeom prst="rect">
            <a:avLst/>
          </a:prstGeom>
          <a:solidFill>
            <a:srgbClr val="F5E9AE"/>
          </a:solidFill>
        </p:spPr>
        <p:txBody>
          <a:bodyPr wrap="square">
            <a:spAutoFit/>
          </a:bodyPr>
          <a:lstStyle/>
          <a:p>
            <a:r>
              <a:rPr lang="en-GB" dirty="0"/>
              <a:t>The statue was thought to have been over 30 metres tall – that’s about the same height as eight double-decker buses on top of each other! </a:t>
            </a:r>
          </a:p>
        </p:txBody>
      </p:sp>
      <p:sp>
        <p:nvSpPr>
          <p:cNvPr id="15" name="TextBox 14">
            <a:extLst>
              <a:ext uri="{FF2B5EF4-FFF2-40B4-BE49-F238E27FC236}">
                <a16:creationId xmlns:a16="http://schemas.microsoft.com/office/drawing/2014/main" id="{637F9E0A-1B89-45A1-ABBF-BB253B3EF750}"/>
              </a:ext>
            </a:extLst>
          </p:cNvPr>
          <p:cNvSpPr txBox="1"/>
          <p:nvPr/>
        </p:nvSpPr>
        <p:spPr>
          <a:xfrm>
            <a:off x="2621015" y="4986131"/>
            <a:ext cx="3736426" cy="923330"/>
          </a:xfrm>
          <a:prstGeom prst="rect">
            <a:avLst/>
          </a:prstGeom>
          <a:solidFill>
            <a:srgbClr val="F5E9AE"/>
          </a:solidFill>
        </p:spPr>
        <p:txBody>
          <a:bodyPr wrap="square">
            <a:spAutoFit/>
          </a:bodyPr>
          <a:lstStyle/>
          <a:p>
            <a:r>
              <a:rPr lang="en-GB" dirty="0"/>
              <a:t>We aren’t exactly sure what the statue looked like, as there are no surviving detailed descriptions. </a:t>
            </a:r>
          </a:p>
        </p:txBody>
      </p:sp>
      <p:pic>
        <p:nvPicPr>
          <p:cNvPr id="9" name="Picture 8">
            <a:extLst>
              <a:ext uri="{FF2B5EF4-FFF2-40B4-BE49-F238E27FC236}">
                <a16:creationId xmlns:a16="http://schemas.microsoft.com/office/drawing/2014/main" id="{4D3566FB-26FC-469C-9BEE-3D426477D1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1016" y="2095315"/>
            <a:ext cx="3736425" cy="2642083"/>
          </a:xfrm>
          <a:prstGeom prst="rect">
            <a:avLst/>
          </a:prstGeom>
          <a:ln w="28575">
            <a:solidFill>
              <a:srgbClr val="C46213"/>
            </a:solidFill>
          </a:ln>
        </p:spPr>
      </p:pic>
      <p:sp>
        <p:nvSpPr>
          <p:cNvPr id="21" name="TextBox 20">
            <a:extLst>
              <a:ext uri="{FF2B5EF4-FFF2-40B4-BE49-F238E27FC236}">
                <a16:creationId xmlns:a16="http://schemas.microsoft.com/office/drawing/2014/main" id="{FF2234DA-32CB-4146-9BC6-38895C8DE5D8}"/>
              </a:ext>
            </a:extLst>
          </p:cNvPr>
          <p:cNvSpPr txBox="1"/>
          <p:nvPr/>
        </p:nvSpPr>
        <p:spPr>
          <a:xfrm>
            <a:off x="6588404" y="4182935"/>
            <a:ext cx="2021137" cy="2031325"/>
          </a:xfrm>
          <a:prstGeom prst="rect">
            <a:avLst/>
          </a:prstGeom>
          <a:solidFill>
            <a:srgbClr val="F5E9AE"/>
          </a:solidFill>
        </p:spPr>
        <p:txBody>
          <a:bodyPr wrap="square">
            <a:spAutoFit/>
          </a:bodyPr>
          <a:lstStyle/>
          <a:p>
            <a:r>
              <a:rPr lang="en-GB" dirty="0"/>
              <a:t>It was made with an iron frame that was weighted with stone and then covered in a layer of bronze.</a:t>
            </a:r>
          </a:p>
        </p:txBody>
      </p:sp>
    </p:spTree>
    <p:extLst>
      <p:ext uri="{BB962C8B-B14F-4D97-AF65-F5344CB8AC3E}">
        <p14:creationId xmlns:p14="http://schemas.microsoft.com/office/powerpoint/2010/main" val="355261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8" grpId="0" animBg="1"/>
      <p:bldP spid="10" grpId="0" animBg="1"/>
      <p:bldP spid="15" grpId="0" animBg="1"/>
      <p:bldP spid="21" grpId="0" animBg="1"/>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potx" id="{F2D9965A-8C68-4F5E-A2B5-CF7E0DDA752E}" vid="{78487116-FFC1-4A12-BB7A-4083D6069C8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405</TotalTime>
  <Words>1420</Words>
  <Application>Microsoft Office PowerPoint</Application>
  <PresentationFormat>On-screen Show (4:3)</PresentationFormat>
  <Paragraphs>69</Paragraphs>
  <Slides>16</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Twinkl</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Guidance</dc:title>
  <dc:creator>Claire Kerekes</dc:creator>
  <cp:lastModifiedBy>Carla Clayton</cp:lastModifiedBy>
  <cp:revision>42</cp:revision>
  <dcterms:created xsi:type="dcterms:W3CDTF">2020-04-13T12:09:49Z</dcterms:created>
  <dcterms:modified xsi:type="dcterms:W3CDTF">2021-06-30T07:31:53Z</dcterms:modified>
</cp:coreProperties>
</file>