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69" r:id="rId5"/>
    <p:sldId id="270" r:id="rId6"/>
    <p:sldId id="271" r:id="rId7"/>
    <p:sldId id="272" r:id="rId8"/>
    <p:sldId id="274" r:id="rId9"/>
    <p:sldId id="275" r:id="rId10"/>
    <p:sldId id="276" r:id="rId11"/>
    <p:sldId id="277" r:id="rId12"/>
    <p:sldId id="278" r:id="rId13"/>
    <p:sldId id="279" r:id="rId14"/>
    <p:sldId id="280" r:id="rId15"/>
    <p:sldId id="281"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
      <p:font typeface="Twinkl"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AFD0"/>
    <a:srgbClr val="C0DFC3"/>
    <a:srgbClr val="647D90"/>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8" autoAdjust="0"/>
    <p:restoredTop sz="94660"/>
  </p:normalViewPr>
  <p:slideViewPr>
    <p:cSldViewPr snapToGrid="0" showGuides="1">
      <p:cViewPr varScale="1">
        <p:scale>
          <a:sx n="119" d="100"/>
          <a:sy n="119" d="100"/>
        </p:scale>
        <p:origin x="139" y="91"/>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12/05/2021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12/05/2021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history/world-history-history-subjects-key-stage-2/the-ancient-world-world-history-history-subjects-key-stage-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rinzewind/3155665423/in/photolist-5NRBox-ARCNfc-zUKpEB-ASBYQc-5V3Sht-5V7Y7C-5V84BE-69uop5-5V885u-5NSeZ4-5KWAm9-5V8j2j-5V89Ju-5NWar3-AfYSZX-zUKpgR-ARCM6D-5V3BSv-AdELuu-5V3M5n-5V85T3-AdEEMr-5V3S1K-5V8nKw-5V3Zf6-AfYZrz-5V3WnK-ARCQLp-5V7ZfC-5V7WUQ-zUB2cY-5V3XtT-5V8k9J-AdEMq7-5V8nYm-5V3F6t-5V8iHj-5V3ENc-5V3NPr-5V3Vxi-5V3WTk-5V3Fo4-5V81qG-5NS5Cx-5V3TEt-APkFv7-5NVQTw-9LxWbP-5NVU29-2aqcjYp" TargetMode="External"/><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hyperlink" Target="https://creativecommons.org/licenses/by/2.0/uk/" TargetMode="External"/><Relationship Id="rId4" Type="http://schemas.openxmlformats.org/officeDocument/2006/relationships/hyperlink" Target="https://www.flickr.com/photos/rinzewin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mica2605/" TargetMode="External"/><Relationship Id="rId2" Type="http://schemas.openxmlformats.org/officeDocument/2006/relationships/hyperlink" Target="https://www.flickr.com/photos/mica2605/9787755813/in/photolist-fUUNNz-9KHZRR-9KJ74e-d8x7RN-58HPrF-9Bkm6h-nfPUD3-2d1XcTa-87rcjB-87uifN-9KM1fw-9KM5du-9DXStj-9KM3Jy-9KM4ub-87r7oV-87r8Pv-FSnCLn-9KLKXN-BQFVMC-3PqoL-CN4m2D-9KM1Pw-CCDMbq-CeyeGt-BQYxkZ-8FBgTL-eghKS8-35KAXd-2dKeP1S-87ugL9-CKKCa9-a6edNE-eb7d6P-dUcyXq-2e4vb9e-4MVMaq-2d38JLF-9C7Zod-K8Kb2M-87rbwM-JYvgvm-87urw3-9LVSwP-avLdfv-cntNgd-9NdNPm-YoZMYQ-ePQd-6NxBJ" TargetMode="Externa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hyperlink" Target="https://creativecommons.org/licenses/by/2.0/uk/"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twinkl.co.uk/resources/ks2-history/world-history-history-subjects-key-stage-2/the-ancient-world-world-history-history-subjects-key-stage-2"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hyperlink" Target="https://creativecommons.org/licenses/by/2.0/uk/" TargetMode="External"/><Relationship Id="rId5" Type="http://schemas.openxmlformats.org/officeDocument/2006/relationships/hyperlink" Target="https://www.flickr.com/photos/brownpau/" TargetMode="External"/><Relationship Id="rId4" Type="http://schemas.openxmlformats.org/officeDocument/2006/relationships/hyperlink" Target="https://www.flickr.com/photos/brownpau/7360336752/in/photolist-cdpDFN-bW3m5P-9RtUeU-59q6xT-fW1Sh-cdpQH1-an35gd-6RTpFs-Y6Xka-6RPhHX-amZfdB-an37qC-amZgfx-4cdrqf-4cctkh-4cdrDW-8iKMXC-4c8vFa-2djgHHy-4c9tur-4c9tmB-amZgWr-4c8vA8-4cdrFf-5dUQFS-5dQaJZ-d3bcz3-ZnqASk-fK9dFM-2jAPkHK-9WcBmp-d3bbTS-9Wfsgs-9WfrFm-4pL7gi-9Wfr7C-9WfpHA-271t3qs-9WfpU3-9WfqCE-9WcAJx-9WfsMJ-9WfsZ7-9Wfp2C-5f6Zss-cf5TFC-eT2joP-58gp8p-2jAPkNp-2jATB7X"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F1AF4A29-2878-4766-96EB-C144F39586E9}"/>
              </a:ext>
            </a:extLst>
          </p:cNvPr>
          <p:cNvSpPr/>
          <p:nvPr/>
        </p:nvSpPr>
        <p:spPr>
          <a:xfrm>
            <a:off x="0" y="5636172"/>
            <a:ext cx="1418897" cy="1221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6BBB15-DAE5-4481-ACE0-0FA5302113F1}"/>
              </a:ext>
            </a:extLst>
          </p:cNvPr>
          <p:cNvSpPr txBox="1"/>
          <p:nvPr/>
        </p:nvSpPr>
        <p:spPr>
          <a:xfrm>
            <a:off x="580766" y="1121656"/>
            <a:ext cx="7979033" cy="1200329"/>
          </a:xfrm>
          <a:prstGeom prst="rect">
            <a:avLst/>
          </a:prstGeom>
          <a:solidFill>
            <a:schemeClr val="accent3">
              <a:lumMod val="40000"/>
              <a:lumOff val="60000"/>
            </a:schemeClr>
          </a:solidFill>
        </p:spPr>
        <p:txBody>
          <a:bodyPr wrap="square">
            <a:spAutoFit/>
          </a:bodyPr>
          <a:lstStyle/>
          <a:p>
            <a:r>
              <a:rPr lang="en-GB" dirty="0"/>
              <a:t>In 356 BC, this version of the temple was destroyed in a fire. The fire was started by a man called </a:t>
            </a:r>
            <a:r>
              <a:rPr lang="en-GB" dirty="0" err="1"/>
              <a:t>Herostratus</a:t>
            </a:r>
            <a:r>
              <a:rPr lang="en-GB" dirty="0"/>
              <a:t>. When he was captured, </a:t>
            </a:r>
            <a:r>
              <a:rPr lang="en-GB" dirty="0" err="1"/>
              <a:t>Herostratus</a:t>
            </a:r>
            <a:r>
              <a:rPr lang="en-GB" dirty="0"/>
              <a:t> said he started the fire deliberately in order to                                                      make his name known across the land.</a:t>
            </a:r>
          </a:p>
        </p:txBody>
      </p:sp>
      <p:pic>
        <p:nvPicPr>
          <p:cNvPr id="13" name="Picture 12">
            <a:extLst>
              <a:ext uri="{FF2B5EF4-FFF2-40B4-BE49-F238E27FC236}">
                <a16:creationId xmlns:a16="http://schemas.microsoft.com/office/drawing/2014/main" id="{DED8AC31-5100-4EAF-809D-0E7C157D92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94" b="23158"/>
          <a:stretch/>
        </p:blipFill>
        <p:spPr>
          <a:xfrm>
            <a:off x="2238" y="1734566"/>
            <a:ext cx="9144000" cy="4697759"/>
          </a:xfrm>
          <a:prstGeom prst="rect">
            <a:avLst/>
          </a:prstGeom>
        </p:spPr>
      </p:pic>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Destruction and Rebuilding </a:t>
            </a:r>
          </a:p>
        </p:txBody>
      </p:sp>
      <p:sp>
        <p:nvSpPr>
          <p:cNvPr id="11" name="TextBox 10">
            <a:extLst>
              <a:ext uri="{FF2B5EF4-FFF2-40B4-BE49-F238E27FC236}">
                <a16:creationId xmlns:a16="http://schemas.microsoft.com/office/drawing/2014/main" id="{88EB5BAB-F3EC-4015-90C8-420F67171EFA}"/>
              </a:ext>
            </a:extLst>
          </p:cNvPr>
          <p:cNvSpPr txBox="1"/>
          <p:nvPr/>
        </p:nvSpPr>
        <p:spPr>
          <a:xfrm>
            <a:off x="580767" y="2470823"/>
            <a:ext cx="2947087" cy="3416320"/>
          </a:xfrm>
          <a:prstGeom prst="rect">
            <a:avLst/>
          </a:prstGeom>
          <a:solidFill>
            <a:schemeClr val="accent3">
              <a:lumMod val="40000"/>
              <a:lumOff val="60000"/>
            </a:schemeClr>
          </a:solidFill>
        </p:spPr>
        <p:txBody>
          <a:bodyPr wrap="square">
            <a:spAutoFit/>
          </a:bodyPr>
          <a:lstStyle/>
          <a:p>
            <a:r>
              <a:rPr lang="en-GB" dirty="0"/>
              <a:t>In 323 BC, work to rebuild the temple began. Although Alexander the Great reportedly offered to pay for the new temple, the Ephesians declined and chose to fund it themselves. The design remained similar to the first temple and it is this temple that became a seventh wonder.</a:t>
            </a:r>
          </a:p>
        </p:txBody>
      </p:sp>
      <p:sp>
        <p:nvSpPr>
          <p:cNvPr id="14" name="Rectangle 13">
            <a:extLst>
              <a:ext uri="{FF2B5EF4-FFF2-40B4-BE49-F238E27FC236}">
                <a16:creationId xmlns:a16="http://schemas.microsoft.com/office/drawing/2014/main" id="{49B7BFE7-21C5-4FAC-B10D-9A20FEDFF2AD}"/>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18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t>
            </a:r>
            <a:r>
              <a:rPr lang="en-GB" sz="3600" b="1" dirty="0" err="1"/>
              <a:t>Cella</a:t>
            </a:r>
            <a:endParaRPr lang="en-GB" sz="3600" b="1" dirty="0"/>
          </a:p>
        </p:txBody>
      </p:sp>
      <p:sp>
        <p:nvSpPr>
          <p:cNvPr id="10" name="TextBox 9">
            <a:extLst>
              <a:ext uri="{FF2B5EF4-FFF2-40B4-BE49-F238E27FC236}">
                <a16:creationId xmlns:a16="http://schemas.microsoft.com/office/drawing/2014/main" id="{995F3365-7864-4014-BB22-DEC2E3D782F5}"/>
              </a:ext>
            </a:extLst>
          </p:cNvPr>
          <p:cNvSpPr txBox="1"/>
          <p:nvPr/>
        </p:nvSpPr>
        <p:spPr>
          <a:xfrm>
            <a:off x="685800" y="1192594"/>
            <a:ext cx="7741508" cy="923330"/>
          </a:xfrm>
          <a:prstGeom prst="rect">
            <a:avLst/>
          </a:prstGeom>
          <a:solidFill>
            <a:schemeClr val="accent3">
              <a:lumMod val="40000"/>
              <a:lumOff val="60000"/>
            </a:schemeClr>
          </a:solidFill>
        </p:spPr>
        <p:txBody>
          <a:bodyPr wrap="square">
            <a:spAutoFit/>
          </a:bodyPr>
          <a:lstStyle/>
          <a:p>
            <a:r>
              <a:rPr lang="en-GB" dirty="0"/>
              <a:t>Inside the temple was an inner building called the </a:t>
            </a:r>
            <a:r>
              <a:rPr lang="en-GB" dirty="0" err="1"/>
              <a:t>cella</a:t>
            </a:r>
            <a:r>
              <a:rPr lang="en-GB" dirty="0"/>
              <a:t>. A </a:t>
            </a:r>
            <a:r>
              <a:rPr lang="en-GB" dirty="0" err="1"/>
              <a:t>cella</a:t>
            </a:r>
            <a:r>
              <a:rPr lang="en-GB" dirty="0"/>
              <a:t> was a rectangular building found inside Greek or Roman temples that contained a large statue of the god or goddess to whom the temple was dedicated. </a:t>
            </a:r>
          </a:p>
        </p:txBody>
      </p:sp>
      <p:sp>
        <p:nvSpPr>
          <p:cNvPr id="12" name="TextBox 11">
            <a:extLst>
              <a:ext uri="{FF2B5EF4-FFF2-40B4-BE49-F238E27FC236}">
                <a16:creationId xmlns:a16="http://schemas.microsoft.com/office/drawing/2014/main" id="{F667954C-E4DC-41FD-BD26-06EFB6BF0669}"/>
              </a:ext>
            </a:extLst>
          </p:cNvPr>
          <p:cNvSpPr txBox="1"/>
          <p:nvPr/>
        </p:nvSpPr>
        <p:spPr>
          <a:xfrm>
            <a:off x="685800" y="5065241"/>
            <a:ext cx="7741508" cy="1200329"/>
          </a:xfrm>
          <a:prstGeom prst="rect">
            <a:avLst/>
          </a:prstGeom>
          <a:solidFill>
            <a:schemeClr val="accent3">
              <a:lumMod val="40000"/>
              <a:lumOff val="60000"/>
            </a:schemeClr>
          </a:solidFill>
        </p:spPr>
        <p:txBody>
          <a:bodyPr wrap="square">
            <a:spAutoFit/>
          </a:bodyPr>
          <a:lstStyle/>
          <a:p>
            <a:r>
              <a:rPr lang="en-GB" dirty="0"/>
              <a:t>Although the original statue from the temple has long been destroyed, copies of it show it wearing clothing decorated with animals and a tall headdress. The original was believed to have been made of gold, silver, ebony and possibly black stone or wood. </a:t>
            </a:r>
          </a:p>
        </p:txBody>
      </p:sp>
      <p:pic>
        <p:nvPicPr>
          <p:cNvPr id="9" name="Picture 8">
            <a:extLst>
              <a:ext uri="{FF2B5EF4-FFF2-40B4-BE49-F238E27FC236}">
                <a16:creationId xmlns:a16="http://schemas.microsoft.com/office/drawing/2014/main" id="{CFBE4FE3-C653-41E4-B741-22B54FC254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967" y="2251251"/>
            <a:ext cx="4961238" cy="2624482"/>
          </a:xfrm>
          <a:prstGeom prst="rect">
            <a:avLst/>
          </a:prstGeom>
        </p:spPr>
      </p:pic>
      <p:sp>
        <p:nvSpPr>
          <p:cNvPr id="16" name="Rectangle 15">
            <a:extLst>
              <a:ext uri="{FF2B5EF4-FFF2-40B4-BE49-F238E27FC236}">
                <a16:creationId xmlns:a16="http://schemas.microsoft.com/office/drawing/2014/main" id="{4BB81C11-C876-4BE6-A9CC-A40B2BA3BF84}"/>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1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371AA5-380A-4240-A3DC-D149D01B299A}"/>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DA9C9B4-2709-4CAB-B63C-AB176D041B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08" y="3102966"/>
            <a:ext cx="6332838" cy="3600184"/>
          </a:xfrm>
          <a:prstGeom prst="rect">
            <a:avLst/>
          </a:prstGeom>
        </p:spPr>
      </p:pic>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Temple of Artemis and the Bible</a:t>
            </a:r>
          </a:p>
        </p:txBody>
      </p:sp>
      <p:sp>
        <p:nvSpPr>
          <p:cNvPr id="10" name="TextBox 9">
            <a:extLst>
              <a:ext uri="{FF2B5EF4-FFF2-40B4-BE49-F238E27FC236}">
                <a16:creationId xmlns:a16="http://schemas.microsoft.com/office/drawing/2014/main" id="{995F3365-7864-4014-BB22-DEC2E3D782F5}"/>
              </a:ext>
            </a:extLst>
          </p:cNvPr>
          <p:cNvSpPr txBox="1"/>
          <p:nvPr/>
        </p:nvSpPr>
        <p:spPr>
          <a:xfrm>
            <a:off x="834081" y="1237679"/>
            <a:ext cx="7475838" cy="1754326"/>
          </a:xfrm>
          <a:prstGeom prst="rect">
            <a:avLst/>
          </a:prstGeom>
          <a:solidFill>
            <a:schemeClr val="accent3">
              <a:lumMod val="40000"/>
              <a:lumOff val="60000"/>
            </a:schemeClr>
          </a:solidFill>
        </p:spPr>
        <p:txBody>
          <a:bodyPr wrap="square">
            <a:spAutoFit/>
          </a:bodyPr>
          <a:lstStyle/>
          <a:p>
            <a:r>
              <a:rPr lang="en-GB" dirty="0"/>
              <a:t>Around the time Christianity started to spread, the Temple of Artemis was still an important place and it is mentioned in the Bible. The story is told of a man named Demetrius who lived in Ephesus. Demetrius was a silversmith who made miniature silver shrines of Artemis for people who had visited the temple to take home to continue their worship of the goddess.</a:t>
            </a:r>
          </a:p>
        </p:txBody>
      </p:sp>
      <p:sp>
        <p:nvSpPr>
          <p:cNvPr id="7" name="TextBox 6">
            <a:extLst>
              <a:ext uri="{FF2B5EF4-FFF2-40B4-BE49-F238E27FC236}">
                <a16:creationId xmlns:a16="http://schemas.microsoft.com/office/drawing/2014/main" id="{CFC18349-CEBA-4A36-98A3-A778B3D05E1D}"/>
              </a:ext>
            </a:extLst>
          </p:cNvPr>
          <p:cNvSpPr txBox="1"/>
          <p:nvPr/>
        </p:nvSpPr>
        <p:spPr>
          <a:xfrm>
            <a:off x="5060092" y="3172417"/>
            <a:ext cx="3249827" cy="2031325"/>
          </a:xfrm>
          <a:prstGeom prst="rect">
            <a:avLst/>
          </a:prstGeom>
          <a:solidFill>
            <a:schemeClr val="accent3">
              <a:lumMod val="40000"/>
              <a:lumOff val="60000"/>
            </a:schemeClr>
          </a:solidFill>
        </p:spPr>
        <p:txBody>
          <a:bodyPr wrap="square">
            <a:spAutoFit/>
          </a:bodyPr>
          <a:lstStyle/>
          <a:p>
            <a:r>
              <a:rPr lang="en-GB" dirty="0"/>
              <a:t>Later on in the account, the mayor of the city says</a:t>
            </a:r>
            <a:r>
              <a:rPr lang="en-GB"/>
              <a:t>, ‘Everyone </a:t>
            </a:r>
            <a:r>
              <a:rPr lang="en-GB" dirty="0"/>
              <a:t>knows that Ephesus is the official guardian of the temple of the great Artemis, whose image fell down to us from </a:t>
            </a:r>
            <a:r>
              <a:rPr lang="en-GB"/>
              <a:t>heaven.’</a:t>
            </a:r>
            <a:endParaRPr lang="en-GB" dirty="0"/>
          </a:p>
        </p:txBody>
      </p:sp>
    </p:spTree>
    <p:extLst>
      <p:ext uri="{BB962C8B-B14F-4D97-AF65-F5344CB8AC3E}">
        <p14:creationId xmlns:p14="http://schemas.microsoft.com/office/powerpoint/2010/main" val="3661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40DEF0-6A8D-4A69-92A8-3F0B96C336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136" y="2406721"/>
            <a:ext cx="6604686" cy="4080501"/>
          </a:xfrm>
          <a:prstGeom prst="rect">
            <a:avLst/>
          </a:prstGeom>
        </p:spPr>
      </p:pic>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End of the Temple</a:t>
            </a:r>
          </a:p>
        </p:txBody>
      </p:sp>
      <p:sp>
        <p:nvSpPr>
          <p:cNvPr id="10" name="TextBox 9">
            <a:extLst>
              <a:ext uri="{FF2B5EF4-FFF2-40B4-BE49-F238E27FC236}">
                <a16:creationId xmlns:a16="http://schemas.microsoft.com/office/drawing/2014/main" id="{995F3365-7864-4014-BB22-DEC2E3D782F5}"/>
              </a:ext>
            </a:extLst>
          </p:cNvPr>
          <p:cNvSpPr txBox="1"/>
          <p:nvPr/>
        </p:nvSpPr>
        <p:spPr>
          <a:xfrm>
            <a:off x="556054" y="1237679"/>
            <a:ext cx="8013358" cy="923330"/>
          </a:xfrm>
          <a:prstGeom prst="rect">
            <a:avLst/>
          </a:prstGeom>
          <a:solidFill>
            <a:schemeClr val="accent3">
              <a:lumMod val="40000"/>
              <a:lumOff val="60000"/>
            </a:schemeClr>
          </a:solidFill>
        </p:spPr>
        <p:txBody>
          <a:bodyPr wrap="square">
            <a:spAutoFit/>
          </a:bodyPr>
          <a:lstStyle/>
          <a:p>
            <a:r>
              <a:rPr lang="en-GB" dirty="0"/>
              <a:t>It is thought that the temple was badly damaged in a raid by a tribe called the Goths in AD 262. Through their attacks on areas throughout Europe and into Asia, the Goths played a major part in the fall of the Roman Empire.</a:t>
            </a:r>
          </a:p>
        </p:txBody>
      </p:sp>
      <p:sp>
        <p:nvSpPr>
          <p:cNvPr id="7" name="TextBox 6">
            <a:extLst>
              <a:ext uri="{FF2B5EF4-FFF2-40B4-BE49-F238E27FC236}">
                <a16:creationId xmlns:a16="http://schemas.microsoft.com/office/drawing/2014/main" id="{CFC18349-CEBA-4A36-98A3-A778B3D05E1D}"/>
              </a:ext>
            </a:extLst>
          </p:cNvPr>
          <p:cNvSpPr txBox="1"/>
          <p:nvPr/>
        </p:nvSpPr>
        <p:spPr>
          <a:xfrm>
            <a:off x="556054" y="2444999"/>
            <a:ext cx="3910914" cy="2585323"/>
          </a:xfrm>
          <a:prstGeom prst="rect">
            <a:avLst/>
          </a:prstGeom>
          <a:solidFill>
            <a:schemeClr val="accent3">
              <a:lumMod val="40000"/>
              <a:lumOff val="60000"/>
            </a:schemeClr>
          </a:solidFill>
        </p:spPr>
        <p:txBody>
          <a:bodyPr wrap="square">
            <a:spAutoFit/>
          </a:bodyPr>
          <a:lstStyle/>
          <a:p>
            <a:r>
              <a:rPr lang="en-GB" dirty="0"/>
              <a:t>The spread of Christianity also contributed to the end of the temple. In AD 391, Theodosius I outlawed the practice of paganism, which included the worship of Artemis. Temples to Greek and Roman gods and goddesses were closed down and it is thought the Temple of Artemis was totally destroyed. </a:t>
            </a:r>
          </a:p>
        </p:txBody>
      </p:sp>
      <p:sp>
        <p:nvSpPr>
          <p:cNvPr id="8" name="TextBox 7">
            <a:extLst>
              <a:ext uri="{FF2B5EF4-FFF2-40B4-BE49-F238E27FC236}">
                <a16:creationId xmlns:a16="http://schemas.microsoft.com/office/drawing/2014/main" id="{E8E77268-0F90-45F3-8781-222BBC199731}"/>
              </a:ext>
            </a:extLst>
          </p:cNvPr>
          <p:cNvSpPr txBox="1"/>
          <p:nvPr/>
        </p:nvSpPr>
        <p:spPr>
          <a:xfrm>
            <a:off x="556053" y="5314312"/>
            <a:ext cx="8013357" cy="923330"/>
          </a:xfrm>
          <a:prstGeom prst="rect">
            <a:avLst/>
          </a:prstGeom>
          <a:solidFill>
            <a:schemeClr val="bg1"/>
          </a:solidFill>
          <a:ln w="38100">
            <a:solidFill>
              <a:schemeClr val="accent2">
                <a:lumMod val="75000"/>
              </a:schemeClr>
            </a:solidFill>
          </a:ln>
        </p:spPr>
        <p:txBody>
          <a:bodyPr wrap="square">
            <a:spAutoFit/>
          </a:bodyPr>
          <a:lstStyle/>
          <a:p>
            <a:r>
              <a:rPr lang="en-GB" b="1" dirty="0">
                <a:solidFill>
                  <a:schemeClr val="accent2">
                    <a:lumMod val="75000"/>
                  </a:schemeClr>
                </a:solidFill>
              </a:rPr>
              <a:t>Did You Know…? </a:t>
            </a:r>
          </a:p>
          <a:p>
            <a:r>
              <a:rPr lang="en-GB" dirty="0"/>
              <a:t>Many people who saw all the ancient Seven Wonders of the World said that the Temple of Artemis was the most beautiful of them all.</a:t>
            </a:r>
          </a:p>
        </p:txBody>
      </p:sp>
      <p:sp>
        <p:nvSpPr>
          <p:cNvPr id="11" name="Rectangle 10">
            <a:extLst>
              <a:ext uri="{FF2B5EF4-FFF2-40B4-BE49-F238E27FC236}">
                <a16:creationId xmlns:a16="http://schemas.microsoft.com/office/drawing/2014/main" id="{F1D9CC7C-631F-441A-B8EF-CDA995AB604B}"/>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29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1203FFD-E955-4742-B55E-FEF6F17F91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99" r="1"/>
          <a:stretch/>
        </p:blipFill>
        <p:spPr>
          <a:xfrm>
            <a:off x="5265524" y="1253014"/>
            <a:ext cx="3254462" cy="3532332"/>
          </a:xfrm>
          <a:prstGeom prst="rect">
            <a:avLst/>
          </a:prstGeom>
          <a:ln w="38100">
            <a:solidFill>
              <a:schemeClr val="accent2">
                <a:lumMod val="75000"/>
              </a:schemeClr>
            </a:solidFill>
          </a:ln>
        </p:spPr>
      </p:pic>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Ruins of the Temple</a:t>
            </a:r>
          </a:p>
        </p:txBody>
      </p:sp>
      <p:sp>
        <p:nvSpPr>
          <p:cNvPr id="10" name="TextBox 9">
            <a:extLst>
              <a:ext uri="{FF2B5EF4-FFF2-40B4-BE49-F238E27FC236}">
                <a16:creationId xmlns:a16="http://schemas.microsoft.com/office/drawing/2014/main" id="{995F3365-7864-4014-BB22-DEC2E3D782F5}"/>
              </a:ext>
            </a:extLst>
          </p:cNvPr>
          <p:cNvSpPr txBox="1"/>
          <p:nvPr/>
        </p:nvSpPr>
        <p:spPr>
          <a:xfrm>
            <a:off x="556054" y="1237679"/>
            <a:ext cx="4575087" cy="2585323"/>
          </a:xfrm>
          <a:prstGeom prst="rect">
            <a:avLst/>
          </a:prstGeom>
          <a:solidFill>
            <a:schemeClr val="accent3">
              <a:lumMod val="40000"/>
              <a:lumOff val="60000"/>
            </a:schemeClr>
          </a:solidFill>
        </p:spPr>
        <p:txBody>
          <a:bodyPr wrap="square">
            <a:spAutoFit/>
          </a:bodyPr>
          <a:lstStyle/>
          <a:p>
            <a:r>
              <a:rPr lang="en-GB" dirty="0"/>
              <a:t>In the 19</a:t>
            </a:r>
            <a:r>
              <a:rPr lang="en-GB" baseline="30000" dirty="0"/>
              <a:t>th</a:t>
            </a:r>
            <a:r>
              <a:rPr lang="en-GB" dirty="0"/>
              <a:t> century, archaeologists began to carry out excavations on the site of the temple. Artefacts made of gold and silver dating back to the 7th century BC were discovered throughout the site. Pieces of columns from the last version of the temple were also found, which helped archaeologist understand the size of the original temple. </a:t>
            </a:r>
          </a:p>
        </p:txBody>
      </p:sp>
      <p:sp>
        <p:nvSpPr>
          <p:cNvPr id="8" name="TextBox 7">
            <a:extLst>
              <a:ext uri="{FF2B5EF4-FFF2-40B4-BE49-F238E27FC236}">
                <a16:creationId xmlns:a16="http://schemas.microsoft.com/office/drawing/2014/main" id="{E8E77268-0F90-45F3-8781-222BBC199731}"/>
              </a:ext>
            </a:extLst>
          </p:cNvPr>
          <p:cNvSpPr txBox="1"/>
          <p:nvPr/>
        </p:nvSpPr>
        <p:spPr>
          <a:xfrm>
            <a:off x="556053" y="5020156"/>
            <a:ext cx="8013357" cy="1200329"/>
          </a:xfrm>
          <a:prstGeom prst="rect">
            <a:avLst/>
          </a:prstGeom>
          <a:solidFill>
            <a:schemeClr val="bg1"/>
          </a:solidFill>
          <a:ln w="38100">
            <a:solidFill>
              <a:schemeClr val="accent2">
                <a:lumMod val="75000"/>
              </a:schemeClr>
            </a:solidFill>
          </a:ln>
        </p:spPr>
        <p:txBody>
          <a:bodyPr wrap="square">
            <a:spAutoFit/>
          </a:bodyPr>
          <a:lstStyle/>
          <a:p>
            <a:r>
              <a:rPr lang="en-GB" b="1" dirty="0">
                <a:solidFill>
                  <a:schemeClr val="accent2">
                    <a:lumMod val="75000"/>
                  </a:schemeClr>
                </a:solidFill>
              </a:rPr>
              <a:t>Find Out About It!</a:t>
            </a:r>
          </a:p>
          <a:p>
            <a:r>
              <a:rPr lang="en-GB" dirty="0"/>
              <a:t>The Temple of Artemis is just one of many key historical sites whose artefacts are now in the British Museum. Can you find out about some of the other sites?</a:t>
            </a:r>
          </a:p>
        </p:txBody>
      </p:sp>
      <p:sp>
        <p:nvSpPr>
          <p:cNvPr id="11" name="Rectangle 10">
            <a:extLst>
              <a:ext uri="{FF2B5EF4-FFF2-40B4-BE49-F238E27FC236}">
                <a16:creationId xmlns:a16="http://schemas.microsoft.com/office/drawing/2014/main" id="{F1D9CC7C-631F-441A-B8EF-CDA995AB604B}"/>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954C8FE-A320-4029-94A5-3F6772F6F11B}"/>
              </a:ext>
            </a:extLst>
          </p:cNvPr>
          <p:cNvSpPr txBox="1"/>
          <p:nvPr/>
        </p:nvSpPr>
        <p:spPr>
          <a:xfrm>
            <a:off x="556053" y="3960701"/>
            <a:ext cx="4575088" cy="923330"/>
          </a:xfrm>
          <a:prstGeom prst="rect">
            <a:avLst/>
          </a:prstGeom>
          <a:solidFill>
            <a:schemeClr val="accent3">
              <a:lumMod val="40000"/>
              <a:lumOff val="60000"/>
            </a:schemeClr>
          </a:solidFill>
        </p:spPr>
        <p:txBody>
          <a:bodyPr wrap="square">
            <a:spAutoFit/>
          </a:bodyPr>
          <a:lstStyle/>
          <a:p>
            <a:r>
              <a:rPr lang="en-GB" dirty="0"/>
              <a:t>Many of the artefacts from the Temple of Artemis are now on display in the British Museum in London.</a:t>
            </a:r>
          </a:p>
        </p:txBody>
      </p:sp>
      <p:sp>
        <p:nvSpPr>
          <p:cNvPr id="13" name="TextBox 12">
            <a:extLst>
              <a:ext uri="{FF2B5EF4-FFF2-40B4-BE49-F238E27FC236}">
                <a16:creationId xmlns:a16="http://schemas.microsoft.com/office/drawing/2014/main" id="{6B37B617-DB00-4167-A4FD-9A61078DEECB}"/>
              </a:ext>
            </a:extLst>
          </p:cNvPr>
          <p:cNvSpPr txBox="1"/>
          <p:nvPr/>
        </p:nvSpPr>
        <p:spPr>
          <a:xfrm>
            <a:off x="5265525" y="4429376"/>
            <a:ext cx="3254459" cy="369332"/>
          </a:xfrm>
          <a:prstGeom prst="rect">
            <a:avLst/>
          </a:prstGeom>
          <a:solidFill>
            <a:schemeClr val="accent2">
              <a:lumMod val="75000"/>
            </a:schemeClr>
          </a:solidFill>
        </p:spPr>
        <p:txBody>
          <a:bodyPr wrap="square">
            <a:spAutoFit/>
          </a:bodyPr>
          <a:lstStyle/>
          <a:p>
            <a:pPr algn="ctr"/>
            <a:r>
              <a:rPr lang="en-GB" dirty="0">
                <a:solidFill>
                  <a:schemeClr val="bg1"/>
                </a:solidFill>
              </a:rPr>
              <a:t>British Museum in London</a:t>
            </a:r>
          </a:p>
        </p:txBody>
      </p:sp>
      <p:sp>
        <p:nvSpPr>
          <p:cNvPr id="14" name="TextBox 21">
            <a:extLst>
              <a:ext uri="{FF2B5EF4-FFF2-40B4-BE49-F238E27FC236}">
                <a16:creationId xmlns:a16="http://schemas.microsoft.com/office/drawing/2014/main" id="{C8395736-92A8-4AB2-8FE0-1F6CBE27CA7F}"/>
              </a:ext>
            </a:extLst>
          </p:cNvPr>
          <p:cNvSpPr txBox="1">
            <a:spLocks noChangeArrowheads="1"/>
          </p:cNvSpPr>
          <p:nvPr/>
        </p:nvSpPr>
        <p:spPr bwMode="auto">
          <a:xfrm>
            <a:off x="5265527" y="4752723"/>
            <a:ext cx="3254458" cy="267433"/>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3"/>
              </a:rPr>
              <a:t>The British Museum (3)</a:t>
            </a:r>
            <a:r>
              <a:rPr lang="en-GB" altLang="en-US" sz="600" dirty="0">
                <a:latin typeface="Roboto" panose="02000000000000000000" pitchFamily="2" charset="0"/>
                <a:ea typeface="Roboto" panose="02000000000000000000" pitchFamily="2" charset="0"/>
                <a:cs typeface="Arial" panose="020B0604020202020204" pitchFamily="34" charset="0"/>
                <a:hlinkClick r:id="rId3"/>
              </a:rPr>
              <a:t>” </a:t>
            </a:r>
            <a:r>
              <a:rPr lang="en-GB" altLang="en-US" sz="600" dirty="0">
                <a:latin typeface="Roboto" panose="02000000000000000000" pitchFamily="2" charset="0"/>
                <a:ea typeface="Roboto" panose="02000000000000000000" pitchFamily="2" charset="0"/>
                <a:cs typeface="Arial" panose="020B0604020202020204" pitchFamily="34" charset="0"/>
              </a:rPr>
              <a:t>by [</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José María </a:t>
            </a:r>
            <a:r>
              <a:rPr lang="en-GB" altLang="en-US" sz="600" b="1" dirty="0" err="1">
                <a:latin typeface="Roboto" panose="02000000000000000000" pitchFamily="2" charset="0"/>
                <a:ea typeface="Roboto" panose="02000000000000000000" pitchFamily="2" charset="0"/>
                <a:cs typeface="Arial" panose="020B0604020202020204" pitchFamily="34" charset="0"/>
                <a:hlinkClick r:id="rId4"/>
              </a:rPr>
              <a:t>Mateos</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5400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Ruins of the Temple</a:t>
            </a:r>
          </a:p>
        </p:txBody>
      </p:sp>
      <p:sp>
        <p:nvSpPr>
          <p:cNvPr id="10" name="TextBox 9">
            <a:extLst>
              <a:ext uri="{FF2B5EF4-FFF2-40B4-BE49-F238E27FC236}">
                <a16:creationId xmlns:a16="http://schemas.microsoft.com/office/drawing/2014/main" id="{995F3365-7864-4014-BB22-DEC2E3D782F5}"/>
              </a:ext>
            </a:extLst>
          </p:cNvPr>
          <p:cNvSpPr txBox="1"/>
          <p:nvPr/>
        </p:nvSpPr>
        <p:spPr>
          <a:xfrm>
            <a:off x="556054" y="1237679"/>
            <a:ext cx="7982465" cy="646331"/>
          </a:xfrm>
          <a:prstGeom prst="rect">
            <a:avLst/>
          </a:prstGeom>
          <a:solidFill>
            <a:schemeClr val="accent3">
              <a:lumMod val="40000"/>
              <a:lumOff val="60000"/>
            </a:schemeClr>
          </a:solidFill>
        </p:spPr>
        <p:txBody>
          <a:bodyPr wrap="square">
            <a:spAutoFit/>
          </a:bodyPr>
          <a:lstStyle/>
          <a:p>
            <a:r>
              <a:rPr lang="en-GB" dirty="0"/>
              <a:t>All that remains on the site of the temple today are ruins, including a single column that was built using parts of columns from across the site.</a:t>
            </a:r>
          </a:p>
        </p:txBody>
      </p:sp>
      <p:sp>
        <p:nvSpPr>
          <p:cNvPr id="11" name="Rectangle 10">
            <a:extLst>
              <a:ext uri="{FF2B5EF4-FFF2-40B4-BE49-F238E27FC236}">
                <a16:creationId xmlns:a16="http://schemas.microsoft.com/office/drawing/2014/main" id="{F1D9CC7C-631F-441A-B8EF-CDA995AB604B}"/>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21">
            <a:extLst>
              <a:ext uri="{FF2B5EF4-FFF2-40B4-BE49-F238E27FC236}">
                <a16:creationId xmlns:a16="http://schemas.microsoft.com/office/drawing/2014/main" id="{372761CA-77DB-43F8-9987-664E495BE316}"/>
              </a:ext>
            </a:extLst>
          </p:cNvPr>
          <p:cNvSpPr txBox="1">
            <a:spLocks noChangeArrowheads="1"/>
          </p:cNvSpPr>
          <p:nvPr/>
        </p:nvSpPr>
        <p:spPr bwMode="auto">
          <a:xfrm>
            <a:off x="-6179" y="6173227"/>
            <a:ext cx="9143999" cy="20911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Temple of Artemis</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3"/>
              </a:rPr>
              <a:t>Milena</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pic>
        <p:nvPicPr>
          <p:cNvPr id="4" name="Picture 3">
            <a:extLst>
              <a:ext uri="{FF2B5EF4-FFF2-40B4-BE49-F238E27FC236}">
                <a16:creationId xmlns:a16="http://schemas.microsoft.com/office/drawing/2014/main" id="{BCC60C41-C857-4A4A-A8B1-581E06F86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209" y="2129998"/>
            <a:ext cx="5161582" cy="3871187"/>
          </a:xfrm>
          <a:prstGeom prst="rect">
            <a:avLst/>
          </a:prstGeom>
          <a:ln w="38100">
            <a:solidFill>
              <a:schemeClr val="accent2">
                <a:lumMod val="75000"/>
              </a:schemeClr>
            </a:solidFill>
          </a:ln>
        </p:spPr>
      </p:pic>
    </p:spTree>
    <p:extLst>
      <p:ext uri="{BB962C8B-B14F-4D97-AF65-F5344CB8AC3E}">
        <p14:creationId xmlns:p14="http://schemas.microsoft.com/office/powerpoint/2010/main" val="11352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82F77C88-9BA7-4583-81C5-F80AE81963EC}"/>
              </a:ext>
            </a:extLst>
          </p:cNvPr>
          <p:cNvSpPr/>
          <p:nvPr/>
        </p:nvSpPr>
        <p:spPr>
          <a:xfrm>
            <a:off x="0" y="5008747"/>
            <a:ext cx="2168398" cy="1849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0F156D-E06E-4599-9FF5-AFE78A510F96}"/>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7" name="Group 6">
            <a:extLst>
              <a:ext uri="{FF2B5EF4-FFF2-40B4-BE49-F238E27FC236}">
                <a16:creationId xmlns:a16="http://schemas.microsoft.com/office/drawing/2014/main" id="{83879284-EA64-4E50-BD12-B87279751CD0}"/>
              </a:ext>
            </a:extLst>
          </p:cNvPr>
          <p:cNvGrpSpPr/>
          <p:nvPr/>
        </p:nvGrpSpPr>
        <p:grpSpPr>
          <a:xfrm>
            <a:off x="632564" y="1800025"/>
            <a:ext cx="3087666" cy="3864279"/>
            <a:chOff x="620038" y="1334022"/>
            <a:chExt cx="3087666" cy="3864279"/>
          </a:xfrm>
        </p:grpSpPr>
        <p:sp>
          <p:nvSpPr>
            <p:cNvPr id="8" name="Rectangle 7">
              <a:extLst>
                <a:ext uri="{FF2B5EF4-FFF2-40B4-BE49-F238E27FC236}">
                  <a16:creationId xmlns:a16="http://schemas.microsoft.com/office/drawing/2014/main" id="{F92CF8B1-578E-4879-9F14-EC9F031F9528}"/>
                </a:ext>
              </a:extLst>
            </p:cNvPr>
            <p:cNvSpPr/>
            <p:nvPr/>
          </p:nvSpPr>
          <p:spPr>
            <a:xfrm>
              <a:off x="620038" y="1334022"/>
              <a:ext cx="3087666" cy="3864279"/>
            </a:xfrm>
            <a:prstGeom prst="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0847D18-34A4-4C3C-85BF-D201F74DFDE0}"/>
                </a:ext>
              </a:extLst>
            </p:cNvPr>
            <p:cNvSpPr/>
            <p:nvPr/>
          </p:nvSpPr>
          <p:spPr>
            <a:xfrm>
              <a:off x="793228" y="1604167"/>
              <a:ext cx="2732849" cy="3323987"/>
            </a:xfrm>
            <a:prstGeom prst="rect">
              <a:avLst/>
            </a:prstGeom>
          </p:spPr>
          <p:txBody>
            <a:bodyPr wrap="square" lIns="0" tIns="0" rIns="0" bIns="0">
              <a:spAutoFit/>
            </a:bodyPr>
            <a:lstStyle/>
            <a:p>
              <a:r>
                <a:rPr lang="en-GB" dirty="0"/>
                <a:t>The ancient Seven Wonders of the World is a list of remarkable, humanly-constructed landmarks from ancient, classical civilisations. The original list dates from the second century BC. The landmarks consist of a pyramid, a mausoleum, a temple, two statues, a lighthouse and a garden.</a:t>
              </a:r>
            </a:p>
          </p:txBody>
        </p:sp>
      </p:grpSp>
      <p:grpSp>
        <p:nvGrpSpPr>
          <p:cNvPr id="10" name="Group 9">
            <a:extLst>
              <a:ext uri="{FF2B5EF4-FFF2-40B4-BE49-F238E27FC236}">
                <a16:creationId xmlns:a16="http://schemas.microsoft.com/office/drawing/2014/main" id="{EBC973F1-8C17-433A-9F09-F5BF2B3137EA}"/>
              </a:ext>
            </a:extLst>
          </p:cNvPr>
          <p:cNvGrpSpPr/>
          <p:nvPr/>
        </p:nvGrpSpPr>
        <p:grpSpPr>
          <a:xfrm>
            <a:off x="3638811" y="684045"/>
            <a:ext cx="5123377" cy="5723018"/>
            <a:chOff x="3638811" y="684045"/>
            <a:chExt cx="5123377" cy="5723018"/>
          </a:xfrm>
        </p:grpSpPr>
        <p:pic>
          <p:nvPicPr>
            <p:cNvPr id="11" name="Picture 10">
              <a:extLst>
                <a:ext uri="{FF2B5EF4-FFF2-40B4-BE49-F238E27FC236}">
                  <a16:creationId xmlns:a16="http://schemas.microsoft.com/office/drawing/2014/main" id="{7506E40D-A242-43CD-AFBA-C53FE35EF2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6027"/>
            <a:stretch/>
          </p:blipFill>
          <p:spPr>
            <a:xfrm>
              <a:off x="3638811" y="684045"/>
              <a:ext cx="5123377" cy="5723018"/>
            </a:xfrm>
            <a:prstGeom prst="rect">
              <a:avLst/>
            </a:prstGeom>
          </p:spPr>
        </p:pic>
        <p:sp>
          <p:nvSpPr>
            <p:cNvPr id="12" name="Rectangle 11">
              <a:extLst>
                <a:ext uri="{FF2B5EF4-FFF2-40B4-BE49-F238E27FC236}">
                  <a16:creationId xmlns:a16="http://schemas.microsoft.com/office/drawing/2014/main" id="{0B181796-9FEB-4728-9D4D-578C980D5E29}"/>
                </a:ext>
              </a:extLst>
            </p:cNvPr>
            <p:cNvSpPr/>
            <p:nvPr/>
          </p:nvSpPr>
          <p:spPr>
            <a:xfrm>
              <a:off x="4458108" y="2624168"/>
              <a:ext cx="3752834" cy="2769989"/>
            </a:xfrm>
            <a:prstGeom prst="rect">
              <a:avLst/>
            </a:prstGeom>
          </p:spPr>
          <p:txBody>
            <a:bodyPr wrap="square" lIns="0" tIns="0" rIns="0" bIns="0">
              <a:spAutoFit/>
            </a:bodyPr>
            <a:lstStyle/>
            <a:p>
              <a:r>
                <a:rPr lang="en-GB" dirty="0"/>
                <a:t>The ancient Seven Wonders of the World are:</a:t>
              </a:r>
            </a:p>
            <a:p>
              <a:endParaRPr lang="en-GB" dirty="0"/>
            </a:p>
            <a:p>
              <a:r>
                <a:rPr lang="en-GB" dirty="0"/>
                <a:t>•The Lighthouse of Alexandria</a:t>
              </a:r>
            </a:p>
            <a:p>
              <a:r>
                <a:rPr lang="en-GB" dirty="0"/>
                <a:t>•The Colossus of Rhodes</a:t>
              </a:r>
            </a:p>
            <a:p>
              <a:r>
                <a:rPr lang="en-GB" dirty="0"/>
                <a:t>•The Statue of Zeus at Olympia</a:t>
              </a:r>
            </a:p>
            <a:p>
              <a:r>
                <a:rPr lang="en-GB" dirty="0"/>
                <a:t>•The Temple of Artemis at Ephesus</a:t>
              </a:r>
            </a:p>
            <a:p>
              <a:r>
                <a:rPr lang="en-GB" dirty="0"/>
                <a:t>•The Hanging Gardens of Babylon</a:t>
              </a:r>
            </a:p>
            <a:p>
              <a:r>
                <a:rPr lang="en-GB" dirty="0"/>
                <a:t>•The Great Pyramid of Giza</a:t>
              </a:r>
            </a:p>
            <a:p>
              <a:r>
                <a:rPr lang="en-GB" dirty="0"/>
                <a:t>•The Mausoleum at Halicarnassus</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2468CE-A82C-40B6-A46C-C54C2F0064FB}"/>
              </a:ext>
            </a:extLst>
          </p:cNvPr>
          <p:cNvGrpSpPr/>
          <p:nvPr/>
        </p:nvGrpSpPr>
        <p:grpSpPr>
          <a:xfrm>
            <a:off x="601379" y="3824002"/>
            <a:ext cx="7278597" cy="2377021"/>
            <a:chOff x="601379" y="3824002"/>
            <a:chExt cx="7278597" cy="2377021"/>
          </a:xfrm>
        </p:grpSpPr>
        <p:sp>
          <p:nvSpPr>
            <p:cNvPr id="4" name="Rectangle 3">
              <a:extLst>
                <a:ext uri="{FF2B5EF4-FFF2-40B4-BE49-F238E27FC236}">
                  <a16:creationId xmlns:a16="http://schemas.microsoft.com/office/drawing/2014/main" id="{80E5C479-C44E-4063-91B2-98F34E98D575}"/>
                </a:ext>
              </a:extLst>
            </p:cNvPr>
            <p:cNvSpPr/>
            <p:nvPr/>
          </p:nvSpPr>
          <p:spPr>
            <a:xfrm>
              <a:off x="601379" y="3824002"/>
              <a:ext cx="7278597" cy="2265463"/>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AB571DB6-D1F2-444E-8DEF-70EA2932D1DD}"/>
                </a:ext>
              </a:extLst>
            </p:cNvPr>
            <p:cNvGrpSpPr/>
            <p:nvPr/>
          </p:nvGrpSpPr>
          <p:grpSpPr>
            <a:xfrm>
              <a:off x="645457" y="3857299"/>
              <a:ext cx="6625985" cy="2343724"/>
              <a:chOff x="645457" y="3857299"/>
              <a:chExt cx="6625985" cy="2343724"/>
            </a:xfrm>
          </p:grpSpPr>
          <p:sp>
            <p:nvSpPr>
              <p:cNvPr id="6" name="TextBox 5">
                <a:extLst>
                  <a:ext uri="{FF2B5EF4-FFF2-40B4-BE49-F238E27FC236}">
                    <a16:creationId xmlns:a16="http://schemas.microsoft.com/office/drawing/2014/main" id="{BA59C4B0-1577-43B5-A166-FA813DA39E93}"/>
                  </a:ext>
                </a:extLst>
              </p:cNvPr>
              <p:cNvSpPr txBox="1"/>
              <p:nvPr/>
            </p:nvSpPr>
            <p:spPr>
              <a:xfrm>
                <a:off x="645457" y="3857299"/>
                <a:ext cx="5529791" cy="2031325"/>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They called these inspiring landmarks ‘</a:t>
                </a:r>
                <a:r>
                  <a:rPr lang="en-GB" sz="1800" b="0" i="0" u="none" strike="noStrike" dirty="0" err="1">
                    <a:solidFill>
                      <a:srgbClr val="000000"/>
                    </a:solidFill>
                    <a:effectLst/>
                  </a:rPr>
                  <a:t>theamata</a:t>
                </a:r>
                <a:r>
                  <a:rPr lang="en-GB" sz="1800" b="0" i="0" u="none" strike="noStrike" dirty="0">
                    <a:solidFill>
                      <a:srgbClr val="000000"/>
                    </a:solidFill>
                    <a:effectLst/>
                  </a:rPr>
                  <a:t>’ - meaning ‘sights’. Over time, this developed into the more magnificent name ‘</a:t>
                </a:r>
                <a:r>
                  <a:rPr lang="en-GB" sz="1800" b="0" i="0" u="none" strike="noStrike" dirty="0" err="1">
                    <a:solidFill>
                      <a:srgbClr val="000000"/>
                    </a:solidFill>
                    <a:effectLst/>
                  </a:rPr>
                  <a:t>thaumato</a:t>
                </a:r>
                <a:r>
                  <a:rPr lang="en-GB" sz="1800" b="0" i="0" u="none" strike="noStrike" dirty="0">
                    <a:solidFill>
                      <a:srgbClr val="000000"/>
                    </a:solidFill>
                    <a:effectLst/>
                  </a:rPr>
                  <a:t>’</a:t>
                </a:r>
              </a:p>
              <a:p>
                <a:pPr rtl="0">
                  <a:spcBef>
                    <a:spcPts val="0"/>
                  </a:spcBef>
                  <a:spcAft>
                    <a:spcPts val="0"/>
                  </a:spcAft>
                </a:pPr>
                <a:r>
                  <a:rPr lang="en-GB" sz="1800" b="0" i="0" u="none" strike="noStrike" dirty="0">
                    <a:solidFill>
                      <a:srgbClr val="000000"/>
                    </a:solidFill>
                    <a:effectLst/>
                  </a:rPr>
                  <a:t>- meaning ‘wonders’.</a:t>
                </a:r>
              </a:p>
              <a:p>
                <a:pPr rtl="0">
                  <a:spcBef>
                    <a:spcPts val="0"/>
                  </a:spcBef>
                  <a:spcAft>
                    <a:spcPts val="0"/>
                  </a:spcAft>
                </a:pPr>
                <a:r>
                  <a:rPr lang="en-GB" sz="1800" b="0" i="0" u="none" strike="noStrike" dirty="0">
                    <a:solidFill>
                      <a:srgbClr val="000000"/>
                    </a:solidFill>
                    <a:effectLst/>
                  </a:rPr>
                  <a:t>Therefore, the ancient Seven </a:t>
                </a:r>
              </a:p>
              <a:p>
                <a:pPr rtl="0">
                  <a:spcBef>
                    <a:spcPts val="0"/>
                  </a:spcBef>
                  <a:spcAft>
                    <a:spcPts val="0"/>
                  </a:spcAft>
                </a:pPr>
                <a:r>
                  <a:rPr lang="en-GB" sz="1800" b="0" i="0" u="none" strike="noStrike" dirty="0">
                    <a:solidFill>
                      <a:srgbClr val="000000"/>
                    </a:solidFill>
                    <a:effectLst/>
                  </a:rPr>
                  <a:t>Wonders of the World was an </a:t>
                </a:r>
              </a:p>
              <a:p>
                <a:pPr rtl="0">
                  <a:spcBef>
                    <a:spcPts val="0"/>
                  </a:spcBef>
                  <a:spcAft>
                    <a:spcPts val="0"/>
                  </a:spcAft>
                </a:pPr>
                <a:r>
                  <a:rPr lang="en-GB" sz="1800" b="0" i="0" u="none" strike="noStrike" dirty="0">
                    <a:solidFill>
                      <a:srgbClr val="000000"/>
                    </a:solidFill>
                    <a:effectLst/>
                  </a:rPr>
                  <a:t>early tourist guidebook!</a:t>
                </a:r>
              </a:p>
            </p:txBody>
          </p:sp>
          <p:pic>
            <p:nvPicPr>
              <p:cNvPr id="7" name="Picture 6">
                <a:extLst>
                  <a:ext uri="{FF2B5EF4-FFF2-40B4-BE49-F238E27FC236}">
                    <a16:creationId xmlns:a16="http://schemas.microsoft.com/office/drawing/2014/main" id="{BC131D08-8930-4837-A45F-361AED5284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2658" b="-16149"/>
              <a:stretch/>
            </p:blipFill>
            <p:spPr>
              <a:xfrm>
                <a:off x="4672201" y="4425885"/>
                <a:ext cx="2599241" cy="1775138"/>
              </a:xfrm>
              <a:prstGeom prst="rect">
                <a:avLst/>
              </a:prstGeom>
            </p:spPr>
          </p:pic>
        </p:grpSp>
      </p:grpSp>
      <p:grpSp>
        <p:nvGrpSpPr>
          <p:cNvPr id="8" name="Group 7">
            <a:extLst>
              <a:ext uri="{FF2B5EF4-FFF2-40B4-BE49-F238E27FC236}">
                <a16:creationId xmlns:a16="http://schemas.microsoft.com/office/drawing/2014/main" id="{971603A2-A6A7-44DC-AF6F-E7ECC9177D6C}"/>
              </a:ext>
            </a:extLst>
          </p:cNvPr>
          <p:cNvGrpSpPr/>
          <p:nvPr/>
        </p:nvGrpSpPr>
        <p:grpSpPr>
          <a:xfrm>
            <a:off x="601379" y="1384045"/>
            <a:ext cx="9735774" cy="5401509"/>
            <a:chOff x="601379" y="1384045"/>
            <a:chExt cx="9735774" cy="5401509"/>
          </a:xfrm>
        </p:grpSpPr>
        <p:grpSp>
          <p:nvGrpSpPr>
            <p:cNvPr id="9" name="Group 8">
              <a:extLst>
                <a:ext uri="{FF2B5EF4-FFF2-40B4-BE49-F238E27FC236}">
                  <a16:creationId xmlns:a16="http://schemas.microsoft.com/office/drawing/2014/main" id="{D5F95F71-1888-4E57-934F-37426EBD74E1}"/>
                </a:ext>
              </a:extLst>
            </p:cNvPr>
            <p:cNvGrpSpPr/>
            <p:nvPr/>
          </p:nvGrpSpPr>
          <p:grpSpPr>
            <a:xfrm>
              <a:off x="601379" y="1790613"/>
              <a:ext cx="7278597" cy="1970634"/>
              <a:chOff x="601379" y="1790613"/>
              <a:chExt cx="7278597" cy="1970634"/>
            </a:xfrm>
          </p:grpSpPr>
          <p:sp>
            <p:nvSpPr>
              <p:cNvPr id="14" name="Rectangle 13">
                <a:extLst>
                  <a:ext uri="{FF2B5EF4-FFF2-40B4-BE49-F238E27FC236}">
                    <a16:creationId xmlns:a16="http://schemas.microsoft.com/office/drawing/2014/main" id="{8E2500FB-F38D-4528-BF01-F1CAE1D2FA10}"/>
                  </a:ext>
                </a:extLst>
              </p:cNvPr>
              <p:cNvSpPr/>
              <p:nvPr/>
            </p:nvSpPr>
            <p:spPr>
              <a:xfrm>
                <a:off x="601379" y="1790613"/>
                <a:ext cx="7278597" cy="197063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4EB041C-99E1-4D0E-A694-44BDFF8E9CA2}"/>
                  </a:ext>
                </a:extLst>
              </p:cNvPr>
              <p:cNvSpPr txBox="1"/>
              <p:nvPr/>
            </p:nvSpPr>
            <p:spPr>
              <a:xfrm>
                <a:off x="645457" y="1884107"/>
                <a:ext cx="6517344" cy="1754326"/>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When early Greek travellers began to travel and explore other ancient civilisations, such as the Egyptians, Persians and Babylonians, they were impressed with some of the marvellous and imaginative architecture they saw.             They began to put together lists of some ‘must-see’ recommendations for future visitors.</a:t>
                </a:r>
              </a:p>
            </p:txBody>
          </p:sp>
        </p:grpSp>
        <p:pic>
          <p:nvPicPr>
            <p:cNvPr id="10" name="Picture 9">
              <a:extLst>
                <a:ext uri="{FF2B5EF4-FFF2-40B4-BE49-F238E27FC236}">
                  <a16:creationId xmlns:a16="http://schemas.microsoft.com/office/drawing/2014/main" id="{70421F2D-24CE-4B47-932C-06291F5E24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37416" b="-6942"/>
            <a:stretch/>
          </p:blipFill>
          <p:spPr>
            <a:xfrm>
              <a:off x="7206879" y="1384045"/>
              <a:ext cx="3130274" cy="5401509"/>
            </a:xfrm>
            <a:prstGeom prst="rect">
              <a:avLst/>
            </a:prstGeom>
          </p:spPr>
        </p:pic>
        <p:grpSp>
          <p:nvGrpSpPr>
            <p:cNvPr id="11" name="Group 10">
              <a:extLst>
                <a:ext uri="{FF2B5EF4-FFF2-40B4-BE49-F238E27FC236}">
                  <a16:creationId xmlns:a16="http://schemas.microsoft.com/office/drawing/2014/main" id="{FD14AD68-A6EE-4924-B4EE-84592EEB9B4E}"/>
                </a:ext>
              </a:extLst>
            </p:cNvPr>
            <p:cNvGrpSpPr/>
            <p:nvPr/>
          </p:nvGrpSpPr>
          <p:grpSpPr>
            <a:xfrm>
              <a:off x="6155361" y="2508421"/>
              <a:ext cx="1841157" cy="1841157"/>
              <a:chOff x="2080101" y="1473200"/>
              <a:chExt cx="2617694" cy="2617694"/>
            </a:xfrm>
          </p:grpSpPr>
          <p:sp>
            <p:nvSpPr>
              <p:cNvPr id="12" name="Oval 11">
                <a:extLst>
                  <a:ext uri="{FF2B5EF4-FFF2-40B4-BE49-F238E27FC236}">
                    <a16:creationId xmlns:a16="http://schemas.microsoft.com/office/drawing/2014/main" id="{49D58A47-0591-4E6F-97D9-7A9421D396D5}"/>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DB21F59-F115-48C2-8607-1C29BDBE5D40}"/>
                  </a:ext>
                </a:extLst>
              </p:cNvPr>
              <p:cNvSpPr/>
              <p:nvPr/>
            </p:nvSpPr>
            <p:spPr>
              <a:xfrm>
                <a:off x="2080101" y="1473200"/>
                <a:ext cx="2617694" cy="2617694"/>
              </a:xfrm>
              <a:prstGeom prst="ellipse">
                <a:avLst/>
              </a:prstGeom>
              <a:blipFill>
                <a:blip r:embed="rId4" cstate="screen">
                  <a:extLst>
                    <a:ext uri="{28A0092B-C50C-407E-A947-70E740481C1C}">
                      <a14:useLocalDpi xmlns:a14="http://schemas.microsoft.com/office/drawing/2010/main"/>
                    </a:ext>
                  </a:extLst>
                </a:blip>
                <a:stretch>
                  <a:fillRect l="4617" t="8055" r="4617" b="-197"/>
                </a:stretch>
              </a:blip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 name="Group 15">
            <a:extLst>
              <a:ext uri="{FF2B5EF4-FFF2-40B4-BE49-F238E27FC236}">
                <a16:creationId xmlns:a16="http://schemas.microsoft.com/office/drawing/2014/main" id="{9BA18C05-B474-4B64-BF03-2D66DB0CEF4E}"/>
              </a:ext>
            </a:extLst>
          </p:cNvPr>
          <p:cNvGrpSpPr/>
          <p:nvPr/>
        </p:nvGrpSpPr>
        <p:grpSpPr>
          <a:xfrm>
            <a:off x="538459" y="1344470"/>
            <a:ext cx="7458059" cy="499313"/>
            <a:chOff x="538459" y="1344470"/>
            <a:chExt cx="7458059" cy="499313"/>
          </a:xfrm>
          <a:solidFill>
            <a:srgbClr val="BDAFD0"/>
          </a:solidFill>
        </p:grpSpPr>
        <p:sp>
          <p:nvSpPr>
            <p:cNvPr id="17" name="Rectangle: Single Corner Snipped 16">
              <a:extLst>
                <a:ext uri="{FF2B5EF4-FFF2-40B4-BE49-F238E27FC236}">
                  <a16:creationId xmlns:a16="http://schemas.microsoft.com/office/drawing/2014/main" id="{5E21EE2F-53DE-400E-977C-25A34635F492}"/>
                </a:ext>
              </a:extLst>
            </p:cNvPr>
            <p:cNvSpPr/>
            <p:nvPr/>
          </p:nvSpPr>
          <p:spPr>
            <a:xfrm>
              <a:off x="538459" y="1344470"/>
              <a:ext cx="7458059" cy="499313"/>
            </a:xfrm>
            <a:prstGeom prst="snip1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809EFF6C-7CDD-451C-B389-D3864BB17733}"/>
                </a:ext>
              </a:extLst>
            </p:cNvPr>
            <p:cNvSpPr txBox="1"/>
            <p:nvPr/>
          </p:nvSpPr>
          <p:spPr>
            <a:xfrm>
              <a:off x="601379" y="1384045"/>
              <a:ext cx="4959096" cy="369332"/>
            </a:xfrm>
            <a:prstGeom prst="rect">
              <a:avLst/>
            </a:prstGeom>
            <a:solidFill>
              <a:schemeClr val="accent2">
                <a:lumMod val="75000"/>
              </a:schemeClr>
            </a:solidFill>
          </p:spPr>
          <p:txBody>
            <a:bodyPr wrap="square">
              <a:spAutoFit/>
            </a:bodyPr>
            <a:lstStyle/>
            <a:p>
              <a:r>
                <a:rPr lang="en-GB" b="1" dirty="0">
                  <a:solidFill>
                    <a:schemeClr val="bg1"/>
                  </a:solidFill>
                </a:rPr>
                <a:t>Why was the list created?</a:t>
              </a:r>
            </a:p>
          </p:txBody>
        </p:sp>
      </p:grpSp>
      <p:sp>
        <p:nvSpPr>
          <p:cNvPr id="19" name="Rectangle 18">
            <a:extLst>
              <a:ext uri="{FF2B5EF4-FFF2-40B4-BE49-F238E27FC236}">
                <a16:creationId xmlns:a16="http://schemas.microsoft.com/office/drawing/2014/main" id="{AA9D926D-D9C1-4DB1-AA8F-5E489CE8FCA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spTree>
    <p:extLst>
      <p:ext uri="{BB962C8B-B14F-4D97-AF65-F5344CB8AC3E}">
        <p14:creationId xmlns:p14="http://schemas.microsoft.com/office/powerpoint/2010/main" val="3938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1967A5-F3D8-4A7F-A2FC-7F181F81639A}"/>
              </a:ext>
            </a:extLst>
          </p:cNvPr>
          <p:cNvGrpSpPr/>
          <p:nvPr/>
        </p:nvGrpSpPr>
        <p:grpSpPr>
          <a:xfrm>
            <a:off x="612524" y="3271727"/>
            <a:ext cx="7812779" cy="1920311"/>
            <a:chOff x="612524" y="3271727"/>
            <a:chExt cx="7812779" cy="1920311"/>
          </a:xfrm>
        </p:grpSpPr>
        <p:sp>
          <p:nvSpPr>
            <p:cNvPr id="4" name="Rectangle 3">
              <a:extLst>
                <a:ext uri="{FF2B5EF4-FFF2-40B4-BE49-F238E27FC236}">
                  <a16:creationId xmlns:a16="http://schemas.microsoft.com/office/drawing/2014/main" id="{69F4129E-8094-40B9-80A0-5312A80FF1EC}"/>
                </a:ext>
              </a:extLst>
            </p:cNvPr>
            <p:cNvSpPr/>
            <p:nvPr/>
          </p:nvSpPr>
          <p:spPr>
            <a:xfrm>
              <a:off x="612524" y="3281287"/>
              <a:ext cx="7812779" cy="1910751"/>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6A11DC3-17DD-483E-A1DF-48789DEB5674}"/>
                </a:ext>
              </a:extLst>
            </p:cNvPr>
            <p:cNvSpPr txBox="1"/>
            <p:nvPr/>
          </p:nvSpPr>
          <p:spPr>
            <a:xfrm>
              <a:off x="645456" y="3271727"/>
              <a:ext cx="6450540" cy="1908215"/>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 original list of the ancient Seven Wonders of the World has inspired a host of similar lists throughout history.</a:t>
              </a:r>
              <a:endParaRPr lang="en-GB" b="0" dirty="0">
                <a:effectLst/>
              </a:endParaRPr>
            </a:p>
            <a:p>
              <a:pPr rtl="0">
                <a:spcBef>
                  <a:spcPts val="1200"/>
                </a:spcBef>
                <a:spcAft>
                  <a:spcPts val="0"/>
                </a:spcAft>
              </a:pPr>
              <a:r>
                <a:rPr lang="en-GB" sz="1800" b="0" i="0" u="none" strike="noStrike" dirty="0">
                  <a:solidFill>
                    <a:srgbClr val="000000"/>
                  </a:solidFill>
                  <a:effectLst/>
                </a:rPr>
                <a:t>In 2000, a modern list of the new Seven                                                                     Wonders of the World was created,                                                                consisting of landmarks that are still                                                                           in existence today. </a:t>
              </a:r>
              <a:endParaRPr lang="en-GB" b="0" dirty="0">
                <a:effectLst/>
              </a:endParaRPr>
            </a:p>
          </p:txBody>
        </p:sp>
      </p:grpSp>
      <p:sp>
        <p:nvSpPr>
          <p:cNvPr id="6" name="Freeform: Shape 5">
            <a:extLst>
              <a:ext uri="{FF2B5EF4-FFF2-40B4-BE49-F238E27FC236}">
                <a16:creationId xmlns:a16="http://schemas.microsoft.com/office/drawing/2014/main" id="{B1E06617-FABB-49E1-A500-CE412FD5D774}"/>
              </a:ext>
            </a:extLst>
          </p:cNvPr>
          <p:cNvSpPr/>
          <p:nvPr/>
        </p:nvSpPr>
        <p:spPr>
          <a:xfrm>
            <a:off x="3773517" y="4441787"/>
            <a:ext cx="4787446" cy="2416214"/>
          </a:xfrm>
          <a:custGeom>
            <a:avLst/>
            <a:gdLst>
              <a:gd name="connsiteX0" fmla="*/ 1733477 w 3466954"/>
              <a:gd name="connsiteY0" fmla="*/ 0 h 1763999"/>
              <a:gd name="connsiteX1" fmla="*/ 3466954 w 3466954"/>
              <a:gd name="connsiteY1" fmla="*/ 1733477 h 1763999"/>
              <a:gd name="connsiteX2" fmla="*/ 3465413 w 3466954"/>
              <a:gd name="connsiteY2" fmla="*/ 1763999 h 1763999"/>
              <a:gd name="connsiteX3" fmla="*/ 1542 w 3466954"/>
              <a:gd name="connsiteY3" fmla="*/ 1763999 h 1763999"/>
              <a:gd name="connsiteX4" fmla="*/ 0 w 3466954"/>
              <a:gd name="connsiteY4" fmla="*/ 1733477 h 1763999"/>
              <a:gd name="connsiteX5" fmla="*/ 1733477 w 3466954"/>
              <a:gd name="connsiteY5" fmla="*/ 0 h 17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954" h="1763999">
                <a:moveTo>
                  <a:pt x="1733477" y="0"/>
                </a:moveTo>
                <a:cubicBezTo>
                  <a:pt x="2690850" y="0"/>
                  <a:pt x="3466954" y="776104"/>
                  <a:pt x="3466954" y="1733477"/>
                </a:cubicBezTo>
                <a:lnTo>
                  <a:pt x="3465413" y="1763999"/>
                </a:lnTo>
                <a:lnTo>
                  <a:pt x="1542" y="1763999"/>
                </a:lnTo>
                <a:lnTo>
                  <a:pt x="0" y="1733477"/>
                </a:lnTo>
                <a:cubicBezTo>
                  <a:pt x="0" y="776104"/>
                  <a:pt x="776104" y="0"/>
                  <a:pt x="1733477" y="0"/>
                </a:cubicBezTo>
                <a:close/>
              </a:path>
            </a:pathLst>
          </a:custGeom>
          <a:blipFill>
            <a:blip r:embed="rId2" cstate="screen">
              <a:extLst>
                <a:ext uri="{28A0092B-C50C-407E-A947-70E740481C1C}">
                  <a14:useLocalDpi xmlns:a14="http://schemas.microsoft.com/office/drawing/2010/main"/>
                </a:ext>
              </a:extLst>
            </a:blip>
            <a:stretch>
              <a:fillRect l="-267" t="-918" r="-267" b="-918"/>
            </a:stretch>
          </a:blip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5EE1242A-E98D-4D36-81D5-8DE894BF8561}"/>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8" name="Group 7">
            <a:extLst>
              <a:ext uri="{FF2B5EF4-FFF2-40B4-BE49-F238E27FC236}">
                <a16:creationId xmlns:a16="http://schemas.microsoft.com/office/drawing/2014/main" id="{00C1CB28-3E41-44EC-8DD9-4AF98B2FBA55}"/>
              </a:ext>
            </a:extLst>
          </p:cNvPr>
          <p:cNvGrpSpPr/>
          <p:nvPr/>
        </p:nvGrpSpPr>
        <p:grpSpPr>
          <a:xfrm>
            <a:off x="618471" y="1203394"/>
            <a:ext cx="8035164" cy="2866054"/>
            <a:chOff x="618471" y="1203394"/>
            <a:chExt cx="8035164" cy="2866054"/>
          </a:xfrm>
        </p:grpSpPr>
        <p:sp>
          <p:nvSpPr>
            <p:cNvPr id="9" name="Rectangle 8">
              <a:extLst>
                <a:ext uri="{FF2B5EF4-FFF2-40B4-BE49-F238E27FC236}">
                  <a16:creationId xmlns:a16="http://schemas.microsoft.com/office/drawing/2014/main" id="{C9A52B4D-7793-49A5-A330-CAA2355A49D7}"/>
                </a:ext>
              </a:extLst>
            </p:cNvPr>
            <p:cNvSpPr/>
            <p:nvPr/>
          </p:nvSpPr>
          <p:spPr>
            <a:xfrm>
              <a:off x="618471" y="1563967"/>
              <a:ext cx="7812779" cy="1636427"/>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36CAAFA-352F-430C-98AF-C8DB0E86DA8C}"/>
                </a:ext>
              </a:extLst>
            </p:cNvPr>
            <p:cNvSpPr txBox="1"/>
            <p:nvPr/>
          </p:nvSpPr>
          <p:spPr>
            <a:xfrm>
              <a:off x="645456" y="1203394"/>
              <a:ext cx="7751610" cy="1862048"/>
            </a:xfrm>
            <a:prstGeom prst="rect">
              <a:avLst/>
            </a:prstGeom>
            <a:noFill/>
          </p:spPr>
          <p:txBody>
            <a:bodyPr wrap="square">
              <a:spAutoFit/>
            </a:bodyPr>
            <a:lstStyle/>
            <a:p>
              <a:pPr rtl="0">
                <a:spcBef>
                  <a:spcPts val="1800"/>
                </a:spcBef>
                <a:spcAft>
                  <a:spcPts val="0"/>
                </a:spcAft>
              </a:pPr>
              <a:endParaRPr lang="en-GB" sz="1800" b="0" i="0" u="none" strike="noStrike" dirty="0">
                <a:solidFill>
                  <a:srgbClr val="000000"/>
                </a:solidFill>
                <a:effectLst/>
              </a:endParaRPr>
            </a:p>
            <a:p>
              <a:pPr rtl="0">
                <a:spcBef>
                  <a:spcPts val="1800"/>
                </a:spcBef>
                <a:spcAft>
                  <a:spcPts val="0"/>
                </a:spcAft>
              </a:pPr>
              <a:r>
                <a:rPr lang="en-GB" sz="1800" b="0" i="0" u="none" strike="noStrike" dirty="0">
                  <a:solidFill>
                    <a:srgbClr val="000000"/>
                  </a:solidFill>
                  <a:effectLst/>
                </a:rPr>
                <a:t>Even though there are a multitude of hugely impressive ancient sights, there have only ever been seven ancient Wonders of the World.</a:t>
              </a:r>
              <a:endParaRPr lang="en-GB" b="0" dirty="0">
                <a:effectLst/>
              </a:endParaRPr>
            </a:p>
            <a:p>
              <a:pPr rtl="0">
                <a:spcBef>
                  <a:spcPts val="1200"/>
                </a:spcBef>
                <a:spcAft>
                  <a:spcPts val="0"/>
                </a:spcAft>
              </a:pPr>
              <a:r>
                <a:rPr lang="en-GB" sz="1800" b="0" i="0" u="none" strike="noStrike" dirty="0">
                  <a:solidFill>
                    <a:srgbClr val="000000"/>
                  </a:solidFill>
                  <a:effectLst/>
                </a:rPr>
                <a:t>The ancient Greeks believed the number seven represented                                   perfection so it was a particularly significant number for them. </a:t>
              </a:r>
              <a:endParaRPr lang="en-GB" b="0" dirty="0">
                <a:effectLst/>
              </a:endParaRPr>
            </a:p>
          </p:txBody>
        </p:sp>
        <p:grpSp>
          <p:nvGrpSpPr>
            <p:cNvPr id="11" name="Group 10">
              <a:extLst>
                <a:ext uri="{FF2B5EF4-FFF2-40B4-BE49-F238E27FC236}">
                  <a16:creationId xmlns:a16="http://schemas.microsoft.com/office/drawing/2014/main" id="{DC8C4553-A715-4C08-9B9C-E43FE6D52B15}"/>
                </a:ext>
              </a:extLst>
            </p:cNvPr>
            <p:cNvGrpSpPr/>
            <p:nvPr/>
          </p:nvGrpSpPr>
          <p:grpSpPr>
            <a:xfrm>
              <a:off x="7176023" y="2591836"/>
              <a:ext cx="1477612" cy="1477612"/>
              <a:chOff x="2080101" y="1473200"/>
              <a:chExt cx="2617694" cy="2617694"/>
            </a:xfrm>
          </p:grpSpPr>
          <p:sp>
            <p:nvSpPr>
              <p:cNvPr id="12" name="Oval 11">
                <a:extLst>
                  <a:ext uri="{FF2B5EF4-FFF2-40B4-BE49-F238E27FC236}">
                    <a16:creationId xmlns:a16="http://schemas.microsoft.com/office/drawing/2014/main" id="{826EAFFF-D0B9-41BE-B835-9209E5171313}"/>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7D3DBB7-1D5C-47A2-A6BE-E5D6E4F4F7D5}"/>
                  </a:ext>
                </a:extLst>
              </p:cNvPr>
              <p:cNvSpPr/>
              <p:nvPr/>
            </p:nvSpPr>
            <p:spPr>
              <a:xfrm>
                <a:off x="2080101" y="1473200"/>
                <a:ext cx="2617694" cy="2617694"/>
              </a:xfrm>
              <a:prstGeom prst="ellipse">
                <a:avLst/>
              </a:prstGeom>
              <a:blipFill>
                <a:blip r:embed="rId3" cstate="screen">
                  <a:extLst>
                    <a:ext uri="{28A0092B-C50C-407E-A947-70E740481C1C}">
                      <a14:useLocalDpi xmlns:a14="http://schemas.microsoft.com/office/drawing/2010/main"/>
                    </a:ext>
                  </a:extLst>
                </a:blip>
                <a:stretch>
                  <a:fillRect l="21649" t="15783" r="21649" b="7961"/>
                </a:stretch>
              </a:blip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Single Corner Snipped 13">
            <a:extLst>
              <a:ext uri="{FF2B5EF4-FFF2-40B4-BE49-F238E27FC236}">
                <a16:creationId xmlns:a16="http://schemas.microsoft.com/office/drawing/2014/main" id="{0FAF4D45-542E-4C81-B4A4-543F1D5F1497}"/>
              </a:ext>
            </a:extLst>
          </p:cNvPr>
          <p:cNvSpPr/>
          <p:nvPr/>
        </p:nvSpPr>
        <p:spPr>
          <a:xfrm>
            <a:off x="555551" y="1161665"/>
            <a:ext cx="8005412" cy="499313"/>
          </a:xfrm>
          <a:prstGeom prst="snip1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5A350F7-3927-4D22-8575-074B7F56687B}"/>
              </a:ext>
            </a:extLst>
          </p:cNvPr>
          <p:cNvSpPr txBox="1"/>
          <p:nvPr/>
        </p:nvSpPr>
        <p:spPr>
          <a:xfrm>
            <a:off x="645456" y="1230082"/>
            <a:ext cx="4991622" cy="369332"/>
          </a:xfrm>
          <a:prstGeom prst="rect">
            <a:avLst/>
          </a:prstGeom>
          <a:solidFill>
            <a:schemeClr val="accent2">
              <a:lumMod val="75000"/>
            </a:schemeClr>
          </a:solidFill>
        </p:spPr>
        <p:txBody>
          <a:bodyPr wrap="square">
            <a:spAutoFit/>
          </a:bodyPr>
          <a:lstStyle/>
          <a:p>
            <a:r>
              <a:rPr lang="en-GB" b="1" dirty="0">
                <a:solidFill>
                  <a:schemeClr val="bg1"/>
                </a:solidFill>
              </a:rPr>
              <a:t>Why are there only seven?</a:t>
            </a:r>
          </a:p>
        </p:txBody>
      </p:sp>
    </p:spTree>
    <p:extLst>
      <p:ext uri="{BB962C8B-B14F-4D97-AF65-F5344CB8AC3E}">
        <p14:creationId xmlns:p14="http://schemas.microsoft.com/office/powerpoint/2010/main" val="292155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7568C4-C62A-44F4-B60B-268B7C44F8F7}"/>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Temple of Artemis</a:t>
            </a:r>
          </a:p>
        </p:txBody>
      </p:sp>
      <p:grpSp>
        <p:nvGrpSpPr>
          <p:cNvPr id="4" name="Group 3">
            <a:extLst>
              <a:ext uri="{FF2B5EF4-FFF2-40B4-BE49-F238E27FC236}">
                <a16:creationId xmlns:a16="http://schemas.microsoft.com/office/drawing/2014/main" id="{247F0D43-4073-4ACC-BDAB-09B2D58669CA}"/>
              </a:ext>
            </a:extLst>
          </p:cNvPr>
          <p:cNvGrpSpPr/>
          <p:nvPr/>
        </p:nvGrpSpPr>
        <p:grpSpPr>
          <a:xfrm>
            <a:off x="618471" y="1151218"/>
            <a:ext cx="7812779" cy="654556"/>
            <a:chOff x="618471" y="1563968"/>
            <a:chExt cx="7812779" cy="654556"/>
          </a:xfrm>
        </p:grpSpPr>
        <p:sp>
          <p:nvSpPr>
            <p:cNvPr id="5" name="Rectangle 4">
              <a:extLst>
                <a:ext uri="{FF2B5EF4-FFF2-40B4-BE49-F238E27FC236}">
                  <a16:creationId xmlns:a16="http://schemas.microsoft.com/office/drawing/2014/main" id="{9F6C3E44-2E7C-410B-943C-06A8B20176E6}"/>
                </a:ext>
              </a:extLst>
            </p:cNvPr>
            <p:cNvSpPr/>
            <p:nvPr/>
          </p:nvSpPr>
          <p:spPr>
            <a:xfrm>
              <a:off x="618471" y="1563968"/>
              <a:ext cx="7812779" cy="6538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56BBE02-5CF1-4025-86D4-EF8659449A79}"/>
                </a:ext>
              </a:extLst>
            </p:cNvPr>
            <p:cNvSpPr txBox="1"/>
            <p:nvPr/>
          </p:nvSpPr>
          <p:spPr>
            <a:xfrm>
              <a:off x="645456" y="1572193"/>
              <a:ext cx="7785794" cy="64633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It was in a Greek city called Ephesus which was located in what is now modern-day Turkey.</a:t>
              </a:r>
            </a:p>
          </p:txBody>
        </p:sp>
      </p:grpSp>
      <p:pic>
        <p:nvPicPr>
          <p:cNvPr id="7" name="Picture 6">
            <a:extLst>
              <a:ext uri="{FF2B5EF4-FFF2-40B4-BE49-F238E27FC236}">
                <a16:creationId xmlns:a16="http://schemas.microsoft.com/office/drawing/2014/main" id="{2B7DD8B9-86EB-48A0-9BF9-FDB2B4BA9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50" y="2523924"/>
            <a:ext cx="7315200" cy="3700470"/>
          </a:xfrm>
          <a:prstGeom prst="rect">
            <a:avLst/>
          </a:prstGeom>
        </p:spPr>
      </p:pic>
      <p:cxnSp>
        <p:nvCxnSpPr>
          <p:cNvPr id="8" name="Straight Arrow Connector 7">
            <a:extLst>
              <a:ext uri="{FF2B5EF4-FFF2-40B4-BE49-F238E27FC236}">
                <a16:creationId xmlns:a16="http://schemas.microsoft.com/office/drawing/2014/main" id="{13AF5AD0-C5E9-487B-BA12-352F063A207D}"/>
              </a:ext>
            </a:extLst>
          </p:cNvPr>
          <p:cNvCxnSpPr>
            <a:cxnSpLocks/>
          </p:cNvCxnSpPr>
          <p:nvPr/>
        </p:nvCxnSpPr>
        <p:spPr>
          <a:xfrm>
            <a:off x="4627418" y="2168236"/>
            <a:ext cx="643082" cy="13040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EE85B44-5599-4F05-8E4B-3FAB4F57F1BB}"/>
              </a:ext>
            </a:extLst>
          </p:cNvPr>
          <p:cNvSpPr txBox="1"/>
          <p:nvPr/>
        </p:nvSpPr>
        <p:spPr>
          <a:xfrm>
            <a:off x="4006850" y="1992737"/>
            <a:ext cx="1263650" cy="369332"/>
          </a:xfrm>
          <a:prstGeom prst="rect">
            <a:avLst/>
          </a:prstGeom>
          <a:solidFill>
            <a:schemeClr val="accent3">
              <a:lumMod val="40000"/>
              <a:lumOff val="60000"/>
            </a:schemeClr>
          </a:solidFill>
        </p:spPr>
        <p:txBody>
          <a:bodyPr wrap="square">
            <a:spAutoFit/>
          </a:bodyPr>
          <a:lstStyle/>
          <a:p>
            <a:pPr algn="ctr"/>
            <a:r>
              <a:rPr lang="en-GB" b="1" dirty="0"/>
              <a:t>Turkey</a:t>
            </a:r>
          </a:p>
        </p:txBody>
      </p:sp>
    </p:spTree>
    <p:extLst>
      <p:ext uri="{BB962C8B-B14F-4D97-AF65-F5344CB8AC3E}">
        <p14:creationId xmlns:p14="http://schemas.microsoft.com/office/powerpoint/2010/main" val="350890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Who Was Artemis?</a:t>
            </a:r>
          </a:p>
        </p:txBody>
      </p:sp>
      <p:sp>
        <p:nvSpPr>
          <p:cNvPr id="24" name="TextBox 23">
            <a:extLst>
              <a:ext uri="{FF2B5EF4-FFF2-40B4-BE49-F238E27FC236}">
                <a16:creationId xmlns:a16="http://schemas.microsoft.com/office/drawing/2014/main" id="{F61B1A33-3175-423F-9D1F-94713B8894FB}"/>
              </a:ext>
            </a:extLst>
          </p:cNvPr>
          <p:cNvSpPr txBox="1"/>
          <p:nvPr/>
        </p:nvSpPr>
        <p:spPr>
          <a:xfrm>
            <a:off x="544087" y="1211129"/>
            <a:ext cx="4572000" cy="1754326"/>
          </a:xfrm>
          <a:prstGeom prst="rect">
            <a:avLst/>
          </a:prstGeom>
          <a:solidFill>
            <a:schemeClr val="accent3">
              <a:lumMod val="40000"/>
              <a:lumOff val="60000"/>
            </a:schemeClr>
          </a:solidFill>
        </p:spPr>
        <p:txBody>
          <a:bodyPr wrap="square">
            <a:spAutoFit/>
          </a:bodyPr>
          <a:lstStyle/>
          <a:p>
            <a:r>
              <a:rPr lang="en-GB" dirty="0"/>
              <a:t>The ancient Greeks had a series of gods and goddesses who were believed to be responsible for different elements of life. The ancient Greeks believed that these gods and goddesses lived on Mount Olympus and were ruled over by Zeus.</a:t>
            </a:r>
          </a:p>
        </p:txBody>
      </p:sp>
      <p:sp>
        <p:nvSpPr>
          <p:cNvPr id="26" name="TextBox 25">
            <a:extLst>
              <a:ext uri="{FF2B5EF4-FFF2-40B4-BE49-F238E27FC236}">
                <a16:creationId xmlns:a16="http://schemas.microsoft.com/office/drawing/2014/main" id="{109F1752-74EE-46DA-B422-50FFEC3070CF}"/>
              </a:ext>
            </a:extLst>
          </p:cNvPr>
          <p:cNvSpPr txBox="1"/>
          <p:nvPr/>
        </p:nvSpPr>
        <p:spPr>
          <a:xfrm>
            <a:off x="544087" y="3046692"/>
            <a:ext cx="4572000" cy="2031325"/>
          </a:xfrm>
          <a:prstGeom prst="rect">
            <a:avLst/>
          </a:prstGeom>
          <a:solidFill>
            <a:schemeClr val="accent3">
              <a:lumMod val="40000"/>
              <a:lumOff val="60000"/>
            </a:schemeClr>
          </a:solidFill>
        </p:spPr>
        <p:txBody>
          <a:bodyPr wrap="square">
            <a:spAutoFit/>
          </a:bodyPr>
          <a:lstStyle/>
          <a:p>
            <a:r>
              <a:rPr lang="en-GB" dirty="0"/>
              <a:t>According to Greek mythology, Artemis was the daughter of Zeus and a Greek goddess called Leto. She had a twin brother called Apollo, who was the sun god. Artemis was goddess of the Moon and the hunt. She was also associated with nature and childbirth.</a:t>
            </a:r>
          </a:p>
        </p:txBody>
      </p:sp>
      <p:sp>
        <p:nvSpPr>
          <p:cNvPr id="28" name="TextBox 27">
            <a:extLst>
              <a:ext uri="{FF2B5EF4-FFF2-40B4-BE49-F238E27FC236}">
                <a16:creationId xmlns:a16="http://schemas.microsoft.com/office/drawing/2014/main" id="{D948F378-2E8F-43F7-A515-1912A8904741}"/>
              </a:ext>
            </a:extLst>
          </p:cNvPr>
          <p:cNvSpPr txBox="1"/>
          <p:nvPr/>
        </p:nvSpPr>
        <p:spPr>
          <a:xfrm>
            <a:off x="544087" y="5185206"/>
            <a:ext cx="4572000" cy="923330"/>
          </a:xfrm>
          <a:prstGeom prst="rect">
            <a:avLst/>
          </a:prstGeom>
          <a:solidFill>
            <a:schemeClr val="accent3">
              <a:lumMod val="40000"/>
              <a:lumOff val="60000"/>
            </a:schemeClr>
          </a:solidFill>
        </p:spPr>
        <p:txBody>
          <a:bodyPr wrap="square">
            <a:spAutoFit/>
          </a:bodyPr>
          <a:lstStyle/>
          <a:p>
            <a:r>
              <a:rPr lang="en-GB" dirty="0"/>
              <a:t>The Romans had a similar system of gods and goddesses. Their equivalent of Artemis was called Diana. </a:t>
            </a:r>
          </a:p>
        </p:txBody>
      </p:sp>
      <p:grpSp>
        <p:nvGrpSpPr>
          <p:cNvPr id="32" name="Group 31">
            <a:extLst>
              <a:ext uri="{FF2B5EF4-FFF2-40B4-BE49-F238E27FC236}">
                <a16:creationId xmlns:a16="http://schemas.microsoft.com/office/drawing/2014/main" id="{574A90D3-E344-4B06-B3CE-FFC54E2DBCD2}"/>
              </a:ext>
            </a:extLst>
          </p:cNvPr>
          <p:cNvGrpSpPr/>
          <p:nvPr/>
        </p:nvGrpSpPr>
        <p:grpSpPr>
          <a:xfrm>
            <a:off x="5439194" y="1278924"/>
            <a:ext cx="3086968" cy="4916109"/>
            <a:chOff x="5439194" y="1278924"/>
            <a:chExt cx="3086968" cy="4916109"/>
          </a:xfrm>
        </p:grpSpPr>
        <p:sp>
          <p:nvSpPr>
            <p:cNvPr id="31" name="Oval 30">
              <a:extLst>
                <a:ext uri="{FF2B5EF4-FFF2-40B4-BE49-F238E27FC236}">
                  <a16:creationId xmlns:a16="http://schemas.microsoft.com/office/drawing/2014/main" id="{40D4F2DD-73BC-4D58-BFD5-619A4E70EA20}"/>
                </a:ext>
              </a:extLst>
            </p:cNvPr>
            <p:cNvSpPr/>
            <p:nvPr/>
          </p:nvSpPr>
          <p:spPr>
            <a:xfrm>
              <a:off x="5439194" y="1278924"/>
              <a:ext cx="2953265" cy="482961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EA949CCC-3BEF-4D6C-AEAA-A99D4C0453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762" y="1323913"/>
              <a:ext cx="2963400" cy="4871120"/>
            </a:xfrm>
            <a:prstGeom prst="rect">
              <a:avLst/>
            </a:prstGeom>
          </p:spPr>
        </p:pic>
      </p:grpSp>
    </p:spTree>
    <p:extLst>
      <p:ext uri="{BB962C8B-B14F-4D97-AF65-F5344CB8AC3E}">
        <p14:creationId xmlns:p14="http://schemas.microsoft.com/office/powerpoint/2010/main" val="189064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Worship of Artemis</a:t>
            </a:r>
          </a:p>
        </p:txBody>
      </p:sp>
      <p:sp>
        <p:nvSpPr>
          <p:cNvPr id="11" name="TextBox 10">
            <a:extLst>
              <a:ext uri="{FF2B5EF4-FFF2-40B4-BE49-F238E27FC236}">
                <a16:creationId xmlns:a16="http://schemas.microsoft.com/office/drawing/2014/main" id="{590FD46B-FE80-4ED3-9FBD-3228C58798CE}"/>
              </a:ext>
            </a:extLst>
          </p:cNvPr>
          <p:cNvSpPr txBox="1"/>
          <p:nvPr/>
        </p:nvSpPr>
        <p:spPr>
          <a:xfrm>
            <a:off x="537519" y="1190019"/>
            <a:ext cx="7926859" cy="1200329"/>
          </a:xfrm>
          <a:prstGeom prst="rect">
            <a:avLst/>
          </a:prstGeom>
          <a:solidFill>
            <a:schemeClr val="accent3">
              <a:lumMod val="40000"/>
              <a:lumOff val="60000"/>
            </a:schemeClr>
          </a:solidFill>
        </p:spPr>
        <p:txBody>
          <a:bodyPr wrap="square">
            <a:spAutoFit/>
          </a:bodyPr>
          <a:lstStyle/>
          <a:p>
            <a:r>
              <a:rPr lang="en-GB" dirty="0"/>
              <a:t>The version of the Temple of Artemis that was listed as an ancient wonder wasn’t actually the first one. Archaeologists have discovered ruins of an early temple dedicated to the worship of Artemis on the same site. This was believed to be destroyed by flooding. </a:t>
            </a:r>
          </a:p>
        </p:txBody>
      </p:sp>
      <p:sp>
        <p:nvSpPr>
          <p:cNvPr id="12" name="TextBox 11">
            <a:extLst>
              <a:ext uri="{FF2B5EF4-FFF2-40B4-BE49-F238E27FC236}">
                <a16:creationId xmlns:a16="http://schemas.microsoft.com/office/drawing/2014/main" id="{78CABA13-8725-4413-ADB7-F6E5BF6A0CE2}"/>
              </a:ext>
            </a:extLst>
          </p:cNvPr>
          <p:cNvSpPr txBox="1"/>
          <p:nvPr/>
        </p:nvSpPr>
        <p:spPr>
          <a:xfrm>
            <a:off x="537519" y="2530362"/>
            <a:ext cx="7926858" cy="923330"/>
          </a:xfrm>
          <a:prstGeom prst="rect">
            <a:avLst/>
          </a:prstGeom>
          <a:solidFill>
            <a:schemeClr val="accent3">
              <a:lumMod val="40000"/>
              <a:lumOff val="60000"/>
            </a:schemeClr>
          </a:solidFill>
        </p:spPr>
        <p:txBody>
          <a:bodyPr wrap="square">
            <a:spAutoFit/>
          </a:bodyPr>
          <a:lstStyle/>
          <a:p>
            <a:r>
              <a:rPr lang="en-GB" dirty="0"/>
              <a:t>It is said that the Ephesians (people who lived in Ephesus) had a special dedication to worshipping the goddess. Some sources say that they believed Ephesus to be the birthplace of Artemis. </a:t>
            </a:r>
          </a:p>
        </p:txBody>
      </p:sp>
      <p:sp>
        <p:nvSpPr>
          <p:cNvPr id="14" name="TextBox 13">
            <a:extLst>
              <a:ext uri="{FF2B5EF4-FFF2-40B4-BE49-F238E27FC236}">
                <a16:creationId xmlns:a16="http://schemas.microsoft.com/office/drawing/2014/main" id="{D2416353-7A5C-43A4-A236-0787D228609C}"/>
              </a:ext>
            </a:extLst>
          </p:cNvPr>
          <p:cNvSpPr txBox="1"/>
          <p:nvPr/>
        </p:nvSpPr>
        <p:spPr>
          <a:xfrm>
            <a:off x="537519" y="3593706"/>
            <a:ext cx="7926858" cy="923330"/>
          </a:xfrm>
          <a:prstGeom prst="rect">
            <a:avLst/>
          </a:prstGeom>
          <a:solidFill>
            <a:schemeClr val="accent3">
              <a:lumMod val="40000"/>
              <a:lumOff val="60000"/>
            </a:schemeClr>
          </a:solidFill>
        </p:spPr>
        <p:txBody>
          <a:bodyPr wrap="square">
            <a:spAutoFit/>
          </a:bodyPr>
          <a:lstStyle/>
          <a:p>
            <a:r>
              <a:rPr lang="en-GB" dirty="0"/>
              <a:t>A famous historian, called Herodotus, told a story that the Ephesians tied a rope from an early version of the temple to the walls of the city in order to protect them from invasions. </a:t>
            </a:r>
          </a:p>
        </p:txBody>
      </p:sp>
      <p:sp>
        <p:nvSpPr>
          <p:cNvPr id="16" name="TextBox 15">
            <a:extLst>
              <a:ext uri="{FF2B5EF4-FFF2-40B4-BE49-F238E27FC236}">
                <a16:creationId xmlns:a16="http://schemas.microsoft.com/office/drawing/2014/main" id="{874D1E6D-C98B-4611-8FEB-A6B0D054B84D}"/>
              </a:ext>
            </a:extLst>
          </p:cNvPr>
          <p:cNvSpPr txBox="1"/>
          <p:nvPr/>
        </p:nvSpPr>
        <p:spPr>
          <a:xfrm>
            <a:off x="537519" y="4718834"/>
            <a:ext cx="7926858" cy="1477328"/>
          </a:xfrm>
          <a:prstGeom prst="rect">
            <a:avLst/>
          </a:prstGeom>
          <a:solidFill>
            <a:schemeClr val="accent2">
              <a:lumMod val="75000"/>
            </a:schemeClr>
          </a:solidFill>
        </p:spPr>
        <p:txBody>
          <a:bodyPr wrap="square">
            <a:spAutoFit/>
          </a:bodyPr>
          <a:lstStyle/>
          <a:p>
            <a:r>
              <a:rPr lang="en-GB" b="1" dirty="0">
                <a:solidFill>
                  <a:schemeClr val="bg1"/>
                </a:solidFill>
              </a:rPr>
              <a:t>Talk About It</a:t>
            </a:r>
          </a:p>
          <a:p>
            <a:r>
              <a:rPr lang="en-GB" dirty="0">
                <a:solidFill>
                  <a:schemeClr val="bg1"/>
                </a:solidFill>
              </a:rPr>
              <a:t>Like the Ephesians, people have many habits or superstitions they believe can protect them. One example is knocking on a piece of wood in order to stop something bad from happening. Can you think of any other examples? Why do you think people have these beliefs?</a:t>
            </a:r>
          </a:p>
        </p:txBody>
      </p:sp>
    </p:spTree>
    <p:extLst>
      <p:ext uri="{BB962C8B-B14F-4D97-AF65-F5344CB8AC3E}">
        <p14:creationId xmlns:p14="http://schemas.microsoft.com/office/powerpoint/2010/main" val="26075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Ephesus</a:t>
            </a:r>
          </a:p>
        </p:txBody>
      </p:sp>
      <p:sp>
        <p:nvSpPr>
          <p:cNvPr id="9" name="TextBox 8">
            <a:extLst>
              <a:ext uri="{FF2B5EF4-FFF2-40B4-BE49-F238E27FC236}">
                <a16:creationId xmlns:a16="http://schemas.microsoft.com/office/drawing/2014/main" id="{2455B4BC-1A23-4CED-8A5B-748394923D89}"/>
              </a:ext>
            </a:extLst>
          </p:cNvPr>
          <p:cNvSpPr txBox="1"/>
          <p:nvPr/>
        </p:nvSpPr>
        <p:spPr>
          <a:xfrm>
            <a:off x="681292" y="1604966"/>
            <a:ext cx="4137843" cy="2308324"/>
          </a:xfrm>
          <a:prstGeom prst="rect">
            <a:avLst/>
          </a:prstGeom>
          <a:solidFill>
            <a:schemeClr val="accent3">
              <a:lumMod val="40000"/>
              <a:lumOff val="60000"/>
            </a:schemeClr>
          </a:solidFill>
        </p:spPr>
        <p:txBody>
          <a:bodyPr wrap="square">
            <a:spAutoFit/>
          </a:bodyPr>
          <a:lstStyle/>
          <a:p>
            <a:pPr>
              <a:spcBef>
                <a:spcPts val="1800"/>
              </a:spcBef>
            </a:pPr>
            <a:r>
              <a:rPr lang="en-GB" dirty="0">
                <a:solidFill>
                  <a:srgbClr val="000000"/>
                </a:solidFill>
              </a:rPr>
              <a:t>Between 560 and 550 BC, Ephesus was conquered by Croesus, king of a neighbouring place called Lydia. After he had conquered the city, Croesus used some of his great wealth to fund the building of structures all across Ephesus, including a new temple dedicated to the worship of Artemis. </a:t>
            </a:r>
            <a:endParaRPr lang="en-GB" sz="1800" b="0" i="0" u="none" strike="noStrike" dirty="0">
              <a:solidFill>
                <a:srgbClr val="000000"/>
              </a:solidFill>
              <a:effectLst/>
            </a:endParaRPr>
          </a:p>
        </p:txBody>
      </p:sp>
      <p:sp>
        <p:nvSpPr>
          <p:cNvPr id="11" name="Oval 10">
            <a:extLst>
              <a:ext uri="{FF2B5EF4-FFF2-40B4-BE49-F238E27FC236}">
                <a16:creationId xmlns:a16="http://schemas.microsoft.com/office/drawing/2014/main" id="{DF2685B7-64F1-445E-843C-346F8659D798}"/>
              </a:ext>
            </a:extLst>
          </p:cNvPr>
          <p:cNvSpPr/>
          <p:nvPr/>
        </p:nvSpPr>
        <p:spPr>
          <a:xfrm>
            <a:off x="7481777" y="139070"/>
            <a:ext cx="1319571" cy="1319571"/>
          </a:xfrm>
          <a:prstGeom prst="ellips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F897FBD-ECD9-4BE6-9176-FF2C195F7D32}"/>
              </a:ext>
            </a:extLst>
          </p:cNvPr>
          <p:cNvSpPr txBox="1"/>
          <p:nvPr/>
        </p:nvSpPr>
        <p:spPr>
          <a:xfrm>
            <a:off x="761739" y="5387615"/>
            <a:ext cx="7730964" cy="923330"/>
          </a:xfrm>
          <a:prstGeom prst="rect">
            <a:avLst/>
          </a:prstGeom>
          <a:solidFill>
            <a:schemeClr val="bg1"/>
          </a:solidFill>
          <a:ln w="38100">
            <a:solidFill>
              <a:schemeClr val="accent2">
                <a:lumMod val="75000"/>
              </a:schemeClr>
            </a:solidFill>
          </a:ln>
        </p:spPr>
        <p:txBody>
          <a:bodyPr wrap="square">
            <a:spAutoFit/>
          </a:bodyPr>
          <a:lstStyle/>
          <a:p>
            <a:r>
              <a:rPr lang="en-GB" b="1" dirty="0">
                <a:solidFill>
                  <a:schemeClr val="accent2">
                    <a:lumMod val="75000"/>
                  </a:schemeClr>
                </a:solidFill>
              </a:rPr>
              <a:t>Did You Know…? </a:t>
            </a:r>
          </a:p>
          <a:p>
            <a:r>
              <a:rPr lang="en-GB" dirty="0"/>
              <a:t>Croesus was so wealthy that, even today, the phrase ‘rich as Croesus’ is sometimes used to describe a very rich person.</a:t>
            </a:r>
          </a:p>
        </p:txBody>
      </p:sp>
      <p:pic>
        <p:nvPicPr>
          <p:cNvPr id="17" name="Picture 16">
            <a:extLst>
              <a:ext uri="{FF2B5EF4-FFF2-40B4-BE49-F238E27FC236}">
                <a16:creationId xmlns:a16="http://schemas.microsoft.com/office/drawing/2014/main" id="{F025B09B-B284-4406-86BF-072A0E02DC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40" t="-6283" r="25596" b="67730"/>
          <a:stretch/>
        </p:blipFill>
        <p:spPr>
          <a:xfrm>
            <a:off x="7503079" y="145247"/>
            <a:ext cx="1273557" cy="1319571"/>
          </a:xfrm>
          <a:prstGeom prst="ellipse">
            <a:avLst/>
          </a:prstGeom>
        </p:spPr>
      </p:pic>
      <p:pic>
        <p:nvPicPr>
          <p:cNvPr id="18" name="Picture 17">
            <a:extLst>
              <a:ext uri="{FF2B5EF4-FFF2-40B4-BE49-F238E27FC236}">
                <a16:creationId xmlns:a16="http://schemas.microsoft.com/office/drawing/2014/main" id="{DA137D06-BE25-44F9-A266-E25E238BA98B}"/>
              </a:ext>
            </a:extLst>
          </p:cNvPr>
          <p:cNvPicPr>
            <a:picLocks noChangeAspect="1"/>
          </p:cNvPicPr>
          <p:nvPr/>
        </p:nvPicPr>
        <p:blipFill>
          <a:blip r:embed="rId3" cstate="print">
            <a:extLst>
              <a:ext uri="{28A0092B-C50C-407E-A947-70E740481C1C}">
                <a14:useLocalDpi xmlns:a14="http://schemas.microsoft.com/office/drawing/2010/main" val="0"/>
              </a:ext>
            </a:extLst>
          </a:blip>
          <a:srcRect l="24161" r="24161"/>
          <a:stretch/>
        </p:blipFill>
        <p:spPr>
          <a:xfrm>
            <a:off x="5040534" y="1604966"/>
            <a:ext cx="3254462" cy="3532332"/>
          </a:xfrm>
          <a:prstGeom prst="rect">
            <a:avLst/>
          </a:prstGeom>
          <a:ln w="38100">
            <a:solidFill>
              <a:schemeClr val="accent2">
                <a:lumMod val="75000"/>
              </a:schemeClr>
            </a:solidFill>
          </a:ln>
        </p:spPr>
      </p:pic>
      <p:sp>
        <p:nvSpPr>
          <p:cNvPr id="20" name="TextBox 21">
            <a:extLst>
              <a:ext uri="{FF2B5EF4-FFF2-40B4-BE49-F238E27FC236}">
                <a16:creationId xmlns:a16="http://schemas.microsoft.com/office/drawing/2014/main" id="{AFDAED4A-85CC-4883-834D-D37CCE2BF354}"/>
              </a:ext>
            </a:extLst>
          </p:cNvPr>
          <p:cNvSpPr txBox="1">
            <a:spLocks noChangeArrowheads="1"/>
          </p:cNvSpPr>
          <p:nvPr/>
        </p:nvSpPr>
        <p:spPr bwMode="auto">
          <a:xfrm>
            <a:off x="4973595" y="5179057"/>
            <a:ext cx="3321400" cy="1312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dirty="0">
                <a:latin typeface="Roboto" panose="02000000000000000000" pitchFamily="2" charset="0"/>
                <a:ea typeface="Roboto" panose="02000000000000000000" pitchFamily="2" charset="0"/>
                <a:cs typeface="Arial" panose="020B0604020202020204" pitchFamily="34" charset="0"/>
                <a:hlinkClick r:id="rId4"/>
              </a:rPr>
              <a:t>Ephesus</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5"/>
              </a:rPr>
              <a:t>Paulo O</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6"/>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1296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Temple of Artemis</a:t>
            </a:r>
          </a:p>
        </p:txBody>
      </p:sp>
      <p:sp>
        <p:nvSpPr>
          <p:cNvPr id="13" name="TextBox 12">
            <a:extLst>
              <a:ext uri="{FF2B5EF4-FFF2-40B4-BE49-F238E27FC236}">
                <a16:creationId xmlns:a16="http://schemas.microsoft.com/office/drawing/2014/main" id="{8B50BAFF-B6B4-4FCA-B667-133619C6AE38}"/>
              </a:ext>
            </a:extLst>
          </p:cNvPr>
          <p:cNvSpPr txBox="1"/>
          <p:nvPr/>
        </p:nvSpPr>
        <p:spPr>
          <a:xfrm>
            <a:off x="630195" y="1188686"/>
            <a:ext cx="7685902" cy="923330"/>
          </a:xfrm>
          <a:prstGeom prst="rect">
            <a:avLst/>
          </a:prstGeom>
          <a:solidFill>
            <a:schemeClr val="accent3">
              <a:lumMod val="40000"/>
              <a:lumOff val="60000"/>
            </a:schemeClr>
          </a:solidFill>
        </p:spPr>
        <p:txBody>
          <a:bodyPr wrap="square">
            <a:spAutoFit/>
          </a:bodyPr>
          <a:lstStyle/>
          <a:p>
            <a:r>
              <a:rPr lang="en-GB" dirty="0"/>
              <a:t>The temple, sometimes called the </a:t>
            </a:r>
            <a:r>
              <a:rPr lang="en-GB" dirty="0" err="1"/>
              <a:t>Artemisium</a:t>
            </a:r>
            <a:r>
              <a:rPr lang="en-GB" dirty="0"/>
              <a:t>, was about 110 metres long and 55 metres wide. It was believed to have taken 120 years to build and is thought to be the first Greek temple made completely of marble.</a:t>
            </a:r>
          </a:p>
        </p:txBody>
      </p:sp>
      <p:sp>
        <p:nvSpPr>
          <p:cNvPr id="14" name="TextBox 13">
            <a:extLst>
              <a:ext uri="{FF2B5EF4-FFF2-40B4-BE49-F238E27FC236}">
                <a16:creationId xmlns:a16="http://schemas.microsoft.com/office/drawing/2014/main" id="{9F55185A-4B7B-41EB-B73E-AC89050660B4}"/>
              </a:ext>
            </a:extLst>
          </p:cNvPr>
          <p:cNvSpPr txBox="1"/>
          <p:nvPr/>
        </p:nvSpPr>
        <p:spPr>
          <a:xfrm>
            <a:off x="630194" y="2270543"/>
            <a:ext cx="3317789" cy="1754326"/>
          </a:xfrm>
          <a:prstGeom prst="rect">
            <a:avLst/>
          </a:prstGeom>
          <a:solidFill>
            <a:schemeClr val="accent3">
              <a:lumMod val="40000"/>
              <a:lumOff val="60000"/>
            </a:schemeClr>
          </a:solidFill>
        </p:spPr>
        <p:txBody>
          <a:bodyPr wrap="square">
            <a:spAutoFit/>
          </a:bodyPr>
          <a:lstStyle/>
          <a:p>
            <a:pPr lvl="0"/>
            <a:r>
              <a:rPr lang="en-GB" sz="1800" dirty="0"/>
              <a:t>The outside was decorated with scenes from Greek mythology, including stories of the Amazons, warriors who came to Ephesus to seek safety from </a:t>
            </a:r>
            <a:r>
              <a:rPr lang="en-GB" dirty="0"/>
              <a:t>Heracles.</a:t>
            </a:r>
            <a:endParaRPr lang="en-GB" sz="1800" dirty="0"/>
          </a:p>
        </p:txBody>
      </p:sp>
      <p:sp>
        <p:nvSpPr>
          <p:cNvPr id="16" name="TextBox 15">
            <a:extLst>
              <a:ext uri="{FF2B5EF4-FFF2-40B4-BE49-F238E27FC236}">
                <a16:creationId xmlns:a16="http://schemas.microsoft.com/office/drawing/2014/main" id="{9809AC60-11E1-4C7B-825C-89DAE1472D15}"/>
              </a:ext>
            </a:extLst>
          </p:cNvPr>
          <p:cNvSpPr txBox="1"/>
          <p:nvPr/>
        </p:nvSpPr>
        <p:spPr>
          <a:xfrm>
            <a:off x="630195" y="4302489"/>
            <a:ext cx="3317788" cy="646331"/>
          </a:xfrm>
          <a:prstGeom prst="rect">
            <a:avLst/>
          </a:prstGeom>
          <a:solidFill>
            <a:schemeClr val="accent3">
              <a:lumMod val="40000"/>
              <a:lumOff val="60000"/>
            </a:schemeClr>
          </a:solidFill>
        </p:spPr>
        <p:txBody>
          <a:bodyPr wrap="square">
            <a:spAutoFit/>
          </a:bodyPr>
          <a:lstStyle/>
          <a:p>
            <a:pPr marL="0" lvl="0" indent="0" algn="l" rtl="0">
              <a:spcBef>
                <a:spcPts val="0"/>
              </a:spcBef>
              <a:spcAft>
                <a:spcPts val="0"/>
              </a:spcAft>
              <a:buNone/>
            </a:pPr>
            <a:r>
              <a:rPr lang="en-GB" sz="1800" dirty="0"/>
              <a:t>The temple had double rows   of columns.</a:t>
            </a:r>
          </a:p>
        </p:txBody>
      </p:sp>
      <p:pic>
        <p:nvPicPr>
          <p:cNvPr id="20" name="Picture 19">
            <a:extLst>
              <a:ext uri="{FF2B5EF4-FFF2-40B4-BE49-F238E27FC236}">
                <a16:creationId xmlns:a16="http://schemas.microsoft.com/office/drawing/2014/main" id="{BF51E0FC-7379-4C09-8403-35A362697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9833" y="2262022"/>
            <a:ext cx="4324865" cy="3058179"/>
          </a:xfrm>
          <a:prstGeom prst="rect">
            <a:avLst/>
          </a:prstGeom>
          <a:ln w="38100">
            <a:solidFill>
              <a:schemeClr val="accent2">
                <a:lumMod val="75000"/>
              </a:schemeClr>
            </a:solidFill>
          </a:ln>
        </p:spPr>
      </p:pic>
      <p:sp>
        <p:nvSpPr>
          <p:cNvPr id="17" name="Google Shape;99;p15">
            <a:extLst>
              <a:ext uri="{FF2B5EF4-FFF2-40B4-BE49-F238E27FC236}">
                <a16:creationId xmlns:a16="http://schemas.microsoft.com/office/drawing/2014/main" id="{4286B5CA-0C4F-4C70-9197-E8D84974C281}"/>
              </a:ext>
            </a:extLst>
          </p:cNvPr>
          <p:cNvSpPr txBox="1"/>
          <p:nvPr/>
        </p:nvSpPr>
        <p:spPr>
          <a:xfrm>
            <a:off x="574589" y="5431377"/>
            <a:ext cx="7988643" cy="806100"/>
          </a:xfrm>
          <a:prstGeom prst="rect">
            <a:avLst/>
          </a:prstGeom>
          <a:solidFill>
            <a:schemeClr val="bg1"/>
          </a:solidFill>
          <a:ln w="38100">
            <a:solidFill>
              <a:schemeClr val="accent2">
                <a:lumMod val="75000"/>
              </a:schemeClr>
            </a:solid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solidFill>
                  <a:schemeClr val="accent2">
                    <a:lumMod val="75000"/>
                  </a:schemeClr>
                </a:solidFill>
              </a:rPr>
              <a:t>Did You Know…? </a:t>
            </a:r>
            <a:endParaRPr sz="1800" b="1" dirty="0">
              <a:solidFill>
                <a:schemeClr val="accent2">
                  <a:lumMod val="75000"/>
                </a:schemeClr>
              </a:solidFill>
            </a:endParaRPr>
          </a:p>
          <a:p>
            <a:pPr marL="0" lvl="0" indent="0" algn="l" rtl="0">
              <a:spcBef>
                <a:spcPts val="0"/>
              </a:spcBef>
              <a:spcAft>
                <a:spcPts val="0"/>
              </a:spcAft>
              <a:buNone/>
            </a:pPr>
            <a:r>
              <a:rPr lang="en-GB" sz="1800" dirty="0"/>
              <a:t>The Temple of Artemis was around twice the size of the Parthenon in Athens.</a:t>
            </a:r>
            <a:endParaRPr sz="1800" dirty="0"/>
          </a:p>
        </p:txBody>
      </p:sp>
    </p:spTree>
    <p:extLst>
      <p:ext uri="{BB962C8B-B14F-4D97-AF65-F5344CB8AC3E}">
        <p14:creationId xmlns:p14="http://schemas.microsoft.com/office/powerpoint/2010/main" val="355261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239</TotalTime>
  <Words>1483</Words>
  <Application>Microsoft Office PowerPoint</Application>
  <PresentationFormat>On-screen Show (4:3)</PresentationFormat>
  <Paragraphs>74</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Roboto</vt:lpstr>
      <vt:lpstr>Twinkl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21</cp:revision>
  <dcterms:created xsi:type="dcterms:W3CDTF">2020-04-13T12:09:49Z</dcterms:created>
  <dcterms:modified xsi:type="dcterms:W3CDTF">2021-05-12T12:50:46Z</dcterms:modified>
</cp:coreProperties>
</file>