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itchFamily="2"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DFC3"/>
    <a:srgbClr val="FFFFFF"/>
    <a:srgbClr val="CE9898"/>
    <a:srgbClr val="18A0DB"/>
    <a:srgbClr val="DE1E5A"/>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8" autoAdjust="0"/>
    <p:restoredTop sz="94660"/>
  </p:normalViewPr>
  <p:slideViewPr>
    <p:cSldViewPr snapToGrid="0" showGuides="1">
      <p:cViewPr>
        <p:scale>
          <a:sx n="86" d="100"/>
          <a:sy n="86" d="100"/>
        </p:scale>
        <p:origin x="1411" y="89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18/11/2020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18/11/2020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orld-history-history-subjects-key-stage-2/the-ancient-world-world-history-history-subjects-key-stage-2/ks2-ancient-greek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world-history-history-subjects-key-stage-2/the-ancient-world-world-history-history-subjects-key-stage-2/ks2-ancient-greek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980EC90D-584F-4EC0-A76E-1432DC917AA6}"/>
              </a:ext>
            </a:extLst>
          </p:cNvPr>
          <p:cNvSpPr/>
          <p:nvPr/>
        </p:nvSpPr>
        <p:spPr>
          <a:xfrm>
            <a:off x="68893" y="5467611"/>
            <a:ext cx="1590806" cy="1258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058DD8-6F5D-4624-8082-124D77A47284}"/>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Lighthouse</a:t>
            </a:r>
          </a:p>
        </p:txBody>
      </p:sp>
      <p:pic>
        <p:nvPicPr>
          <p:cNvPr id="6" name="Picture 5">
            <a:extLst>
              <a:ext uri="{FF2B5EF4-FFF2-40B4-BE49-F238E27FC236}">
                <a16:creationId xmlns:a16="http://schemas.microsoft.com/office/drawing/2014/main" id="{A0E6C843-050F-4626-9E1E-EE2518888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76" r="34247" b="23040"/>
          <a:stretch/>
        </p:blipFill>
        <p:spPr>
          <a:xfrm>
            <a:off x="5965288" y="671213"/>
            <a:ext cx="2605414" cy="5644832"/>
          </a:xfrm>
          <a:prstGeom prst="roundRect">
            <a:avLst>
              <a:gd name="adj" fmla="val 0"/>
            </a:avLst>
          </a:prstGeom>
        </p:spPr>
      </p:pic>
      <p:sp>
        <p:nvSpPr>
          <p:cNvPr id="8" name="Google Shape;89;p15">
            <a:extLst>
              <a:ext uri="{FF2B5EF4-FFF2-40B4-BE49-F238E27FC236}">
                <a16:creationId xmlns:a16="http://schemas.microsoft.com/office/drawing/2014/main" id="{7A15C74F-AC88-419A-8DD5-EF04D0EA1C3A}"/>
              </a:ext>
            </a:extLst>
          </p:cNvPr>
          <p:cNvSpPr txBox="1"/>
          <p:nvPr/>
        </p:nvSpPr>
        <p:spPr>
          <a:xfrm>
            <a:off x="571690" y="1645534"/>
            <a:ext cx="4257093" cy="1216200"/>
          </a:xfrm>
          <a:prstGeom prst="rect">
            <a:avLst/>
          </a:prstGeom>
          <a:solidFill>
            <a:srgbClr val="C0DF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The light at the top of the tower was a furnace. Some historians believe that a large mirrored surface was used to reflect the sun’s light during the day.</a:t>
            </a:r>
            <a:endParaRPr sz="1800" dirty="0"/>
          </a:p>
        </p:txBody>
      </p:sp>
      <p:sp>
        <p:nvSpPr>
          <p:cNvPr id="10" name="Google Shape;91;p15">
            <a:extLst>
              <a:ext uri="{FF2B5EF4-FFF2-40B4-BE49-F238E27FC236}">
                <a16:creationId xmlns:a16="http://schemas.microsoft.com/office/drawing/2014/main" id="{8353C0EB-3C9E-431F-A248-5468A2D9FFC7}"/>
              </a:ext>
            </a:extLst>
          </p:cNvPr>
          <p:cNvSpPr txBox="1"/>
          <p:nvPr/>
        </p:nvSpPr>
        <p:spPr>
          <a:xfrm>
            <a:off x="642191" y="3036642"/>
            <a:ext cx="4165058" cy="1198800"/>
          </a:xfrm>
          <a:prstGeom prst="rect">
            <a:avLst/>
          </a:prstGeom>
          <a:solidFill>
            <a:srgbClr val="C0DF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The middle section of the tower was an octagonal structure. This shape would be used to build many lighthouse in later times.</a:t>
            </a:r>
            <a:endParaRPr sz="1800" dirty="0"/>
          </a:p>
        </p:txBody>
      </p:sp>
      <p:sp>
        <p:nvSpPr>
          <p:cNvPr id="12" name="Google Shape;93;p15">
            <a:extLst>
              <a:ext uri="{FF2B5EF4-FFF2-40B4-BE49-F238E27FC236}">
                <a16:creationId xmlns:a16="http://schemas.microsoft.com/office/drawing/2014/main" id="{A9126D75-C639-4B54-A8D0-C984820BE483}"/>
              </a:ext>
            </a:extLst>
          </p:cNvPr>
          <p:cNvSpPr txBox="1"/>
          <p:nvPr/>
        </p:nvSpPr>
        <p:spPr>
          <a:xfrm>
            <a:off x="606941" y="4410350"/>
            <a:ext cx="4165058" cy="1288993"/>
          </a:xfrm>
          <a:prstGeom prst="rect">
            <a:avLst/>
          </a:prstGeom>
          <a:solidFill>
            <a:srgbClr val="C0DF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t>The lower section was rectangular and had a ramp which enabled people and goods to travel further up the lighthouse.</a:t>
            </a:r>
            <a:endParaRPr sz="1800" dirty="0"/>
          </a:p>
        </p:txBody>
      </p:sp>
      <p:cxnSp>
        <p:nvCxnSpPr>
          <p:cNvPr id="14" name="Straight Arrow Connector 13">
            <a:extLst>
              <a:ext uri="{FF2B5EF4-FFF2-40B4-BE49-F238E27FC236}">
                <a16:creationId xmlns:a16="http://schemas.microsoft.com/office/drawing/2014/main" id="{4E17A960-5116-453B-8A83-6AAB1E32CA7C}"/>
              </a:ext>
            </a:extLst>
          </p:cNvPr>
          <p:cNvCxnSpPr>
            <a:cxnSpLocks/>
          </p:cNvCxnSpPr>
          <p:nvPr/>
        </p:nvCxnSpPr>
        <p:spPr>
          <a:xfrm flipV="1">
            <a:off x="4449663" y="1202500"/>
            <a:ext cx="2295603" cy="1221121"/>
          </a:xfrm>
          <a:prstGeom prst="straightConnector1">
            <a:avLst/>
          </a:prstGeom>
          <a:ln w="57150">
            <a:solidFill>
              <a:srgbClr val="C0DFC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8ED4416-895A-40A7-9A59-D757F697C7B5}"/>
              </a:ext>
            </a:extLst>
          </p:cNvPr>
          <p:cNvCxnSpPr>
            <a:cxnSpLocks/>
          </p:cNvCxnSpPr>
          <p:nvPr/>
        </p:nvCxnSpPr>
        <p:spPr>
          <a:xfrm flipV="1">
            <a:off x="4572000" y="2116900"/>
            <a:ext cx="2286000" cy="1666417"/>
          </a:xfrm>
          <a:prstGeom prst="straightConnector1">
            <a:avLst/>
          </a:prstGeom>
          <a:ln w="57150">
            <a:solidFill>
              <a:srgbClr val="C0DFC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AED2BAF-FD61-472C-BE19-19FBA44A175F}"/>
              </a:ext>
            </a:extLst>
          </p:cNvPr>
          <p:cNvCxnSpPr>
            <a:cxnSpLocks/>
          </p:cNvCxnSpPr>
          <p:nvPr/>
        </p:nvCxnSpPr>
        <p:spPr>
          <a:xfrm flipV="1">
            <a:off x="4384110" y="3958225"/>
            <a:ext cx="2260948" cy="1302707"/>
          </a:xfrm>
          <a:prstGeom prst="straightConnector1">
            <a:avLst/>
          </a:prstGeom>
          <a:ln w="57150">
            <a:solidFill>
              <a:srgbClr val="C0DFC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87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058DD8-6F5D-4624-8082-124D77A47284}"/>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Destruction of the Tower</a:t>
            </a:r>
          </a:p>
        </p:txBody>
      </p:sp>
      <p:sp>
        <p:nvSpPr>
          <p:cNvPr id="11" name="TextBox 10">
            <a:extLst>
              <a:ext uri="{FF2B5EF4-FFF2-40B4-BE49-F238E27FC236}">
                <a16:creationId xmlns:a16="http://schemas.microsoft.com/office/drawing/2014/main" id="{5F966E96-5C3A-4B7C-8BF9-06FE74A90B13}"/>
              </a:ext>
            </a:extLst>
          </p:cNvPr>
          <p:cNvSpPr txBox="1"/>
          <p:nvPr/>
        </p:nvSpPr>
        <p:spPr>
          <a:xfrm>
            <a:off x="582460" y="1127280"/>
            <a:ext cx="3281819" cy="3989601"/>
          </a:xfrm>
          <a:prstGeom prst="rect">
            <a:avLst/>
          </a:prstGeom>
          <a:solidFill>
            <a:srgbClr val="C0DFC3"/>
          </a:solidFill>
        </p:spPr>
        <p:txBody>
          <a:bodyPr wrap="square">
            <a:spAutoFit/>
          </a:bodyPr>
          <a:lstStyle/>
          <a:p>
            <a:pPr marL="0" lvl="0" indent="0" algn="l" rtl="0">
              <a:spcBef>
                <a:spcPts val="0"/>
              </a:spcBef>
              <a:spcAft>
                <a:spcPts val="0"/>
              </a:spcAft>
              <a:buNone/>
            </a:pPr>
            <a:r>
              <a:rPr lang="en-GB" sz="1800" dirty="0"/>
              <a:t>Over time, the lighthouse suffered damages from several powerful earthquakes, particularly in the years 796, 950, 1303 and 1323. At times, repairs and additions were made. However, the last historical account of the lighthouse is from the 14</a:t>
            </a:r>
            <a:r>
              <a:rPr lang="en-GB" sz="1800" baseline="30000" dirty="0"/>
              <a:t>th</a:t>
            </a:r>
            <a:r>
              <a:rPr lang="en-GB" sz="1800" dirty="0"/>
              <a:t> century, which suggests it was completely destroyed around this time. By the 15</a:t>
            </a:r>
            <a:r>
              <a:rPr lang="en-GB" sz="1800" baseline="30000" dirty="0"/>
              <a:t>th</a:t>
            </a:r>
            <a:r>
              <a:rPr lang="en-GB" sz="1800" dirty="0"/>
              <a:t> century, its foundations had been used to build a fort.</a:t>
            </a:r>
          </a:p>
        </p:txBody>
      </p:sp>
      <p:pic>
        <p:nvPicPr>
          <p:cNvPr id="5" name="Picture 4">
            <a:extLst>
              <a:ext uri="{FF2B5EF4-FFF2-40B4-BE49-F238E27FC236}">
                <a16:creationId xmlns:a16="http://schemas.microsoft.com/office/drawing/2014/main" id="{0BC818E3-C7C2-4F56-9986-530B408509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96" r="7870"/>
          <a:stretch/>
        </p:blipFill>
        <p:spPr>
          <a:xfrm>
            <a:off x="3964729" y="1127280"/>
            <a:ext cx="4572000" cy="3989601"/>
          </a:xfrm>
          <a:prstGeom prst="rect">
            <a:avLst/>
          </a:prstGeom>
        </p:spPr>
      </p:pic>
      <p:grpSp>
        <p:nvGrpSpPr>
          <p:cNvPr id="12" name="Group 11">
            <a:extLst>
              <a:ext uri="{FF2B5EF4-FFF2-40B4-BE49-F238E27FC236}">
                <a16:creationId xmlns:a16="http://schemas.microsoft.com/office/drawing/2014/main" id="{5ACF14FB-9822-4EBA-91E1-B73E01F5D143}"/>
              </a:ext>
            </a:extLst>
          </p:cNvPr>
          <p:cNvGrpSpPr/>
          <p:nvPr/>
        </p:nvGrpSpPr>
        <p:grpSpPr>
          <a:xfrm>
            <a:off x="582460" y="5221757"/>
            <a:ext cx="7954270" cy="1017925"/>
            <a:chOff x="618472" y="5240318"/>
            <a:chExt cx="7954270" cy="1017925"/>
          </a:xfrm>
        </p:grpSpPr>
        <p:sp>
          <p:nvSpPr>
            <p:cNvPr id="14" name="Rectangle 13">
              <a:extLst>
                <a:ext uri="{FF2B5EF4-FFF2-40B4-BE49-F238E27FC236}">
                  <a16:creationId xmlns:a16="http://schemas.microsoft.com/office/drawing/2014/main" id="{288189A3-AFD0-4ABC-BA2C-6B34C30D4426}"/>
                </a:ext>
              </a:extLst>
            </p:cNvPr>
            <p:cNvSpPr/>
            <p:nvPr/>
          </p:nvSpPr>
          <p:spPr>
            <a:xfrm>
              <a:off x="636055" y="5240318"/>
              <a:ext cx="2149780" cy="646332"/>
            </a:xfrm>
            <a:prstGeom prst="rect">
              <a:avLst/>
            </a:prstGeom>
            <a:solidFill>
              <a:srgbClr val="FFFFFF"/>
            </a:solidFill>
            <a:ln w="38100">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7CC25905-B58A-46BA-9E6F-6B166485F18D}"/>
                </a:ext>
              </a:extLst>
            </p:cNvPr>
            <p:cNvGrpSpPr/>
            <p:nvPr/>
          </p:nvGrpSpPr>
          <p:grpSpPr>
            <a:xfrm>
              <a:off x="618472" y="5611911"/>
              <a:ext cx="7954270" cy="646332"/>
              <a:chOff x="618472" y="1563967"/>
              <a:chExt cx="2968059" cy="1258747"/>
            </a:xfrm>
          </p:grpSpPr>
          <p:sp>
            <p:nvSpPr>
              <p:cNvPr id="22" name="Rectangle 21">
                <a:extLst>
                  <a:ext uri="{FF2B5EF4-FFF2-40B4-BE49-F238E27FC236}">
                    <a16:creationId xmlns:a16="http://schemas.microsoft.com/office/drawing/2014/main" id="{D2A06692-61B7-4A71-8A12-7E7E514A6BC3}"/>
                  </a:ext>
                </a:extLst>
              </p:cNvPr>
              <p:cNvSpPr/>
              <p:nvPr/>
            </p:nvSpPr>
            <p:spPr>
              <a:xfrm>
                <a:off x="618472" y="1563967"/>
                <a:ext cx="2968059" cy="125874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555BC08-904F-4858-AC9D-60603FDD6DFD}"/>
                  </a:ext>
                </a:extLst>
              </p:cNvPr>
              <p:cNvSpPr txBox="1"/>
              <p:nvPr/>
            </p:nvSpPr>
            <p:spPr>
              <a:xfrm>
                <a:off x="649055" y="1563967"/>
                <a:ext cx="2897201" cy="125874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word ‘</a:t>
                </a:r>
                <a:r>
                  <a:rPr lang="en-GB" sz="1800" b="0" i="0" u="none" strike="noStrike" dirty="0" err="1">
                    <a:solidFill>
                      <a:srgbClr val="000000"/>
                    </a:solidFill>
                    <a:effectLst/>
                  </a:rPr>
                  <a:t>pharos</a:t>
                </a:r>
                <a:r>
                  <a:rPr lang="en-GB" sz="1800" b="0" i="0" u="none" strike="noStrike" dirty="0">
                    <a:solidFill>
                      <a:srgbClr val="000000"/>
                    </a:solidFill>
                    <a:effectLst/>
                  </a:rPr>
                  <a:t>’ (the island the lighthouse was on) is often used to describe towers.</a:t>
                </a:r>
              </a:p>
            </p:txBody>
          </p:sp>
        </p:grpSp>
        <p:sp>
          <p:nvSpPr>
            <p:cNvPr id="18" name="TextBox 17">
              <a:extLst>
                <a:ext uri="{FF2B5EF4-FFF2-40B4-BE49-F238E27FC236}">
                  <a16:creationId xmlns:a16="http://schemas.microsoft.com/office/drawing/2014/main" id="{B718CBFA-708C-421A-B2A2-35DEAF21697D}"/>
                </a:ext>
              </a:extLst>
            </p:cNvPr>
            <p:cNvSpPr txBox="1"/>
            <p:nvPr/>
          </p:nvSpPr>
          <p:spPr>
            <a:xfrm>
              <a:off x="685463" y="5251765"/>
              <a:ext cx="4572000" cy="369332"/>
            </a:xfrm>
            <a:prstGeom prst="rect">
              <a:avLst/>
            </a:prstGeom>
            <a:noFill/>
          </p:spPr>
          <p:txBody>
            <a:bodyPr wrap="square">
              <a:spAutoFit/>
            </a:bodyPr>
            <a:lstStyle/>
            <a:p>
              <a:pPr rtl="0">
                <a:spcBef>
                  <a:spcPts val="1800"/>
                </a:spcBef>
                <a:spcAft>
                  <a:spcPts val="0"/>
                </a:spcAft>
              </a:pPr>
              <a:r>
                <a:rPr lang="en-GB" sz="1800" b="1" i="0" u="none" strike="noStrike" dirty="0">
                  <a:effectLst/>
                </a:rPr>
                <a:t>Did You Know…?</a:t>
              </a:r>
            </a:p>
          </p:txBody>
        </p:sp>
      </p:grpSp>
    </p:spTree>
    <p:extLst>
      <p:ext uri="{BB962C8B-B14F-4D97-AF65-F5344CB8AC3E}">
        <p14:creationId xmlns:p14="http://schemas.microsoft.com/office/powerpoint/2010/main" val="379227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058DD8-6F5D-4624-8082-124D77A47284}"/>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UNESCO</a:t>
            </a:r>
          </a:p>
        </p:txBody>
      </p:sp>
      <p:sp>
        <p:nvSpPr>
          <p:cNvPr id="11" name="TextBox 10">
            <a:extLst>
              <a:ext uri="{FF2B5EF4-FFF2-40B4-BE49-F238E27FC236}">
                <a16:creationId xmlns:a16="http://schemas.microsoft.com/office/drawing/2014/main" id="{5F966E96-5C3A-4B7C-8BF9-06FE74A90B13}"/>
              </a:ext>
            </a:extLst>
          </p:cNvPr>
          <p:cNvSpPr txBox="1"/>
          <p:nvPr/>
        </p:nvSpPr>
        <p:spPr>
          <a:xfrm>
            <a:off x="582460" y="1127280"/>
            <a:ext cx="7954269" cy="2308324"/>
          </a:xfrm>
          <a:prstGeom prst="rect">
            <a:avLst/>
          </a:prstGeom>
          <a:solidFill>
            <a:srgbClr val="C0DFC3"/>
          </a:solidFill>
        </p:spPr>
        <p:txBody>
          <a:bodyPr wrap="square">
            <a:spAutoFit/>
          </a:bodyPr>
          <a:lstStyle/>
          <a:p>
            <a:pPr marL="0" lvl="0" indent="0" algn="l" rtl="0">
              <a:spcBef>
                <a:spcPts val="0"/>
              </a:spcBef>
              <a:spcAft>
                <a:spcPts val="0"/>
              </a:spcAft>
              <a:buNone/>
            </a:pPr>
            <a:endParaRPr lang="en-GB" sz="1800" dirty="0"/>
          </a:p>
          <a:p>
            <a:pPr marL="0" lvl="0" indent="0" algn="l" rtl="0">
              <a:spcBef>
                <a:spcPts val="0"/>
              </a:spcBef>
              <a:spcAft>
                <a:spcPts val="0"/>
              </a:spcAft>
              <a:buNone/>
            </a:pPr>
            <a:r>
              <a:rPr lang="en-GB" sz="1800" dirty="0"/>
              <a:t>In the early 20</a:t>
            </a:r>
            <a:r>
              <a:rPr lang="en-GB" sz="1800" baseline="30000" dirty="0"/>
              <a:t>th</a:t>
            </a:r>
            <a:r>
              <a:rPr lang="en-GB" sz="1800" dirty="0"/>
              <a:t> century, divers began to study the remains around the harbour of Alexandria. Coins, possibly from the time of Ptolemy I, and stones that could have been from the lighthouse were discovered. In the 1960s, UNESCO (United Nations Educational, Scientific and Cultural Organisation) sponsored an expedition to explore the harbour, where more remains of the lighthouse and other buildings were discovered. </a:t>
            </a:r>
          </a:p>
          <a:p>
            <a:pPr marL="0" lvl="0" indent="0" algn="l" rtl="0">
              <a:spcBef>
                <a:spcPts val="0"/>
              </a:spcBef>
              <a:spcAft>
                <a:spcPts val="0"/>
              </a:spcAft>
              <a:buNone/>
            </a:pPr>
            <a:endParaRPr lang="en-GB" sz="1800" dirty="0"/>
          </a:p>
        </p:txBody>
      </p:sp>
      <p:sp>
        <p:nvSpPr>
          <p:cNvPr id="2" name="TextBox 1">
            <a:extLst>
              <a:ext uri="{FF2B5EF4-FFF2-40B4-BE49-F238E27FC236}">
                <a16:creationId xmlns:a16="http://schemas.microsoft.com/office/drawing/2014/main" id="{3919D932-1201-4FCF-B73D-9B81BD4134A2}"/>
              </a:ext>
            </a:extLst>
          </p:cNvPr>
          <p:cNvSpPr txBox="1"/>
          <p:nvPr/>
        </p:nvSpPr>
        <p:spPr>
          <a:xfrm>
            <a:off x="582460" y="3541129"/>
            <a:ext cx="5676297" cy="1200329"/>
          </a:xfrm>
          <a:prstGeom prst="rect">
            <a:avLst/>
          </a:prstGeom>
          <a:solidFill>
            <a:srgbClr val="C0DFC3"/>
          </a:solidFill>
        </p:spPr>
        <p:txBody>
          <a:bodyPr wrap="square">
            <a:spAutoFit/>
          </a:bodyPr>
          <a:lstStyle/>
          <a:p>
            <a:pPr marL="0" lvl="0" indent="0" algn="l" rtl="0">
              <a:spcBef>
                <a:spcPts val="0"/>
              </a:spcBef>
              <a:spcAft>
                <a:spcPts val="0"/>
              </a:spcAft>
              <a:buNone/>
            </a:pPr>
            <a:endParaRPr lang="en-GB" sz="1800" dirty="0"/>
          </a:p>
          <a:p>
            <a:pPr marL="0" lvl="0" indent="0" algn="l" rtl="0">
              <a:spcBef>
                <a:spcPts val="0"/>
              </a:spcBef>
              <a:spcAft>
                <a:spcPts val="0"/>
              </a:spcAft>
              <a:buNone/>
            </a:pPr>
            <a:r>
              <a:rPr lang="en-GB" sz="1800" dirty="0"/>
              <a:t>A proposal has now been made that the harbour area of Alexandria is declared an underwater museum.</a:t>
            </a:r>
          </a:p>
          <a:p>
            <a:pPr marL="0" lvl="0" indent="0" algn="l" rtl="0">
              <a:spcBef>
                <a:spcPts val="0"/>
              </a:spcBef>
              <a:spcAft>
                <a:spcPts val="0"/>
              </a:spcAft>
              <a:buNone/>
            </a:pPr>
            <a:endParaRPr lang="en-GB" sz="1800" dirty="0"/>
          </a:p>
        </p:txBody>
      </p:sp>
      <p:pic>
        <p:nvPicPr>
          <p:cNvPr id="7" name="Picture 6">
            <a:extLst>
              <a:ext uri="{FF2B5EF4-FFF2-40B4-BE49-F238E27FC236}">
                <a16:creationId xmlns:a16="http://schemas.microsoft.com/office/drawing/2014/main" id="{08460F2F-C4C8-427F-8E5D-D21B7D544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8564" y="3541129"/>
            <a:ext cx="2053196" cy="1560850"/>
          </a:xfrm>
          <a:prstGeom prst="rect">
            <a:avLst/>
          </a:prstGeom>
        </p:spPr>
      </p:pic>
      <p:grpSp>
        <p:nvGrpSpPr>
          <p:cNvPr id="12" name="Group 11">
            <a:extLst>
              <a:ext uri="{FF2B5EF4-FFF2-40B4-BE49-F238E27FC236}">
                <a16:creationId xmlns:a16="http://schemas.microsoft.com/office/drawing/2014/main" id="{E497A637-C746-49F7-AE80-A7E24B6F358E}"/>
              </a:ext>
            </a:extLst>
          </p:cNvPr>
          <p:cNvGrpSpPr/>
          <p:nvPr/>
        </p:nvGrpSpPr>
        <p:grpSpPr>
          <a:xfrm>
            <a:off x="582460" y="4837938"/>
            <a:ext cx="7954270" cy="1396685"/>
            <a:chOff x="618472" y="5240318"/>
            <a:chExt cx="7954270" cy="1396685"/>
          </a:xfrm>
        </p:grpSpPr>
        <p:sp>
          <p:nvSpPr>
            <p:cNvPr id="14" name="Rectangle 13">
              <a:extLst>
                <a:ext uri="{FF2B5EF4-FFF2-40B4-BE49-F238E27FC236}">
                  <a16:creationId xmlns:a16="http://schemas.microsoft.com/office/drawing/2014/main" id="{D0E99EDE-BA1F-4E9A-B1B2-DA9F5BAA9F65}"/>
                </a:ext>
              </a:extLst>
            </p:cNvPr>
            <p:cNvSpPr/>
            <p:nvPr/>
          </p:nvSpPr>
          <p:spPr>
            <a:xfrm>
              <a:off x="636055" y="5240318"/>
              <a:ext cx="2149780" cy="646332"/>
            </a:xfrm>
            <a:prstGeom prst="rect">
              <a:avLst/>
            </a:prstGeom>
            <a:solidFill>
              <a:srgbClr val="FFFFFF"/>
            </a:solidFill>
            <a:ln w="38100">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C560CC55-4F26-4083-931F-65B3D64995AE}"/>
                </a:ext>
              </a:extLst>
            </p:cNvPr>
            <p:cNvGrpSpPr/>
            <p:nvPr/>
          </p:nvGrpSpPr>
          <p:grpSpPr>
            <a:xfrm>
              <a:off x="618472" y="5611910"/>
              <a:ext cx="7954270" cy="1025093"/>
              <a:chOff x="618472" y="1563965"/>
              <a:chExt cx="2968059" cy="1996393"/>
            </a:xfrm>
          </p:grpSpPr>
          <p:sp>
            <p:nvSpPr>
              <p:cNvPr id="22" name="Rectangle 21">
                <a:extLst>
                  <a:ext uri="{FF2B5EF4-FFF2-40B4-BE49-F238E27FC236}">
                    <a16:creationId xmlns:a16="http://schemas.microsoft.com/office/drawing/2014/main" id="{CB65C4BE-ADB0-48DC-814D-971618E53181}"/>
                  </a:ext>
                </a:extLst>
              </p:cNvPr>
              <p:cNvSpPr/>
              <p:nvPr/>
            </p:nvSpPr>
            <p:spPr>
              <a:xfrm>
                <a:off x="618472" y="1563965"/>
                <a:ext cx="2968059" cy="199639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4AF56A0-98B5-41D1-8760-A778AE657B59}"/>
                  </a:ext>
                </a:extLst>
              </p:cNvPr>
              <p:cNvSpPr txBox="1"/>
              <p:nvPr/>
            </p:nvSpPr>
            <p:spPr>
              <a:xfrm>
                <a:off x="649055" y="1650418"/>
                <a:ext cx="2897201" cy="1798207"/>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Lighthouse of Alexandria was the third to last wonder of the ancient world to survive, behind the Great Pyramid of Giza and the Mausoleum at Halicarnassus. Today, only the Great Pyramid survives.</a:t>
                </a:r>
              </a:p>
            </p:txBody>
          </p:sp>
        </p:grpSp>
        <p:sp>
          <p:nvSpPr>
            <p:cNvPr id="18" name="TextBox 17">
              <a:extLst>
                <a:ext uri="{FF2B5EF4-FFF2-40B4-BE49-F238E27FC236}">
                  <a16:creationId xmlns:a16="http://schemas.microsoft.com/office/drawing/2014/main" id="{FF69364F-4C5D-4AF8-A6F8-E2A1281CD484}"/>
                </a:ext>
              </a:extLst>
            </p:cNvPr>
            <p:cNvSpPr txBox="1"/>
            <p:nvPr/>
          </p:nvSpPr>
          <p:spPr>
            <a:xfrm>
              <a:off x="685463" y="5251765"/>
              <a:ext cx="4572000" cy="369332"/>
            </a:xfrm>
            <a:prstGeom prst="rect">
              <a:avLst/>
            </a:prstGeom>
            <a:noFill/>
          </p:spPr>
          <p:txBody>
            <a:bodyPr wrap="square">
              <a:spAutoFit/>
            </a:bodyPr>
            <a:lstStyle/>
            <a:p>
              <a:pPr rtl="0">
                <a:spcBef>
                  <a:spcPts val="1800"/>
                </a:spcBef>
                <a:spcAft>
                  <a:spcPts val="0"/>
                </a:spcAft>
              </a:pPr>
              <a:r>
                <a:rPr lang="en-GB" sz="1800" b="1" i="0" u="none" strike="noStrike" dirty="0">
                  <a:effectLst/>
                </a:rPr>
                <a:t>Did You Know…?</a:t>
              </a:r>
            </a:p>
          </p:txBody>
        </p:sp>
      </p:grpSp>
    </p:spTree>
    <p:extLst>
      <p:ext uri="{BB962C8B-B14F-4D97-AF65-F5344CB8AC3E}">
        <p14:creationId xmlns:p14="http://schemas.microsoft.com/office/powerpoint/2010/main" val="14422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EA74B955-9EC9-4137-82F0-331290ED099C}"/>
              </a:ext>
            </a:extLst>
          </p:cNvPr>
          <p:cNvSpPr/>
          <p:nvPr/>
        </p:nvSpPr>
        <p:spPr>
          <a:xfrm>
            <a:off x="68893" y="5467611"/>
            <a:ext cx="1590806" cy="1258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9" name="Group 8">
            <a:extLst>
              <a:ext uri="{FF2B5EF4-FFF2-40B4-BE49-F238E27FC236}">
                <a16:creationId xmlns:a16="http://schemas.microsoft.com/office/drawing/2014/main" id="{28E91E75-5030-4E2F-9FC2-C15F0C3788ED}"/>
              </a:ext>
            </a:extLst>
          </p:cNvPr>
          <p:cNvGrpSpPr/>
          <p:nvPr/>
        </p:nvGrpSpPr>
        <p:grpSpPr>
          <a:xfrm>
            <a:off x="632564" y="1800025"/>
            <a:ext cx="3087666" cy="3864279"/>
            <a:chOff x="620038" y="1334022"/>
            <a:chExt cx="3087666" cy="3864279"/>
          </a:xfrm>
        </p:grpSpPr>
        <p:sp>
          <p:nvSpPr>
            <p:cNvPr id="4" name="Rectangle 3">
              <a:extLst>
                <a:ext uri="{FF2B5EF4-FFF2-40B4-BE49-F238E27FC236}">
                  <a16:creationId xmlns:a16="http://schemas.microsoft.com/office/drawing/2014/main" id="{91C54E67-67FF-4531-B79E-E6A158CA1537}"/>
                </a:ext>
              </a:extLst>
            </p:cNvPr>
            <p:cNvSpPr/>
            <p:nvPr/>
          </p:nvSpPr>
          <p:spPr>
            <a:xfrm>
              <a:off x="620038" y="1334022"/>
              <a:ext cx="3087666" cy="3864279"/>
            </a:xfrm>
            <a:prstGeom prst="rect">
              <a:avLst/>
            </a:prstGeom>
            <a:solidFill>
              <a:schemeClr val="bg1"/>
            </a:solidFill>
            <a:ln w="28575">
              <a:solidFill>
                <a:srgbClr val="CE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93228" y="1604167"/>
              <a:ext cx="2732849" cy="3323987"/>
            </a:xfrm>
            <a:prstGeom prst="rect">
              <a:avLst/>
            </a:prstGeom>
          </p:spPr>
          <p:txBody>
            <a:bodyPr wrap="square" lIns="0" tIns="0" rIns="0" bIns="0">
              <a:spAutoFit/>
            </a:bodyPr>
            <a:lstStyle/>
            <a:p>
              <a:r>
                <a:rPr lang="en-GB" dirty="0"/>
                <a:t>The ancient Seven Wonders of the World is a list of remarkable, humanly-constructed landmarks from ancient, classical civilisations. The original list dates from the second century BC. The landmarks consist of a pyramid, a mausoleum, a temple, two statues, a lighthouse and a garden.</a:t>
              </a:r>
            </a:p>
          </p:txBody>
        </p:sp>
      </p:grpSp>
      <p:grpSp>
        <p:nvGrpSpPr>
          <p:cNvPr id="10" name="Group 9">
            <a:extLst>
              <a:ext uri="{FF2B5EF4-FFF2-40B4-BE49-F238E27FC236}">
                <a16:creationId xmlns:a16="http://schemas.microsoft.com/office/drawing/2014/main" id="{A288DC13-7CA9-4B94-8C1F-2CA4740F8B40}"/>
              </a:ext>
            </a:extLst>
          </p:cNvPr>
          <p:cNvGrpSpPr/>
          <p:nvPr/>
        </p:nvGrpSpPr>
        <p:grpSpPr>
          <a:xfrm>
            <a:off x="3638811" y="684045"/>
            <a:ext cx="5123377" cy="5723018"/>
            <a:chOff x="3638811" y="684045"/>
            <a:chExt cx="5123377" cy="5723018"/>
          </a:xfrm>
        </p:grpSpPr>
        <p:pic>
          <p:nvPicPr>
            <p:cNvPr id="7" name="Picture 6">
              <a:extLst>
                <a:ext uri="{FF2B5EF4-FFF2-40B4-BE49-F238E27FC236}">
                  <a16:creationId xmlns:a16="http://schemas.microsoft.com/office/drawing/2014/main" id="{ECF709E8-AAD9-4176-A903-F3D38ED42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027"/>
            <a:stretch/>
          </p:blipFill>
          <p:spPr>
            <a:xfrm>
              <a:off x="3638811" y="684045"/>
              <a:ext cx="5123377" cy="5723018"/>
            </a:xfrm>
            <a:prstGeom prst="rect">
              <a:avLst/>
            </a:prstGeom>
          </p:spPr>
        </p:pic>
        <p:sp>
          <p:nvSpPr>
            <p:cNvPr id="2" name="Rectangle 1">
              <a:extLst>
                <a:ext uri="{FF2B5EF4-FFF2-40B4-BE49-F238E27FC236}">
                  <a16:creationId xmlns:a16="http://schemas.microsoft.com/office/drawing/2014/main" id="{7658DFD4-B5B5-42CB-B8A9-C13B378D6836}"/>
                </a:ext>
              </a:extLst>
            </p:cNvPr>
            <p:cNvSpPr/>
            <p:nvPr/>
          </p:nvSpPr>
          <p:spPr>
            <a:xfrm>
              <a:off x="4476766" y="2337002"/>
              <a:ext cx="3427157" cy="3046988"/>
            </a:xfrm>
            <a:prstGeom prst="rect">
              <a:avLst/>
            </a:prstGeom>
          </p:spPr>
          <p:txBody>
            <a:bodyPr wrap="square" lIns="0" tIns="0" rIns="0" bIns="0">
              <a:spAutoFit/>
            </a:bodyPr>
            <a:lstStyle/>
            <a:p>
              <a:r>
                <a:rPr lang="en-GB" dirty="0"/>
                <a:t>The ancient Seven Wonders of the World are:</a:t>
              </a:r>
            </a:p>
            <a:p>
              <a:endParaRPr lang="en-GB" dirty="0"/>
            </a:p>
            <a:p>
              <a:r>
                <a:rPr lang="en-GB" dirty="0"/>
                <a:t>•The Lighthouse of Alexandria</a:t>
              </a:r>
            </a:p>
            <a:p>
              <a:r>
                <a:rPr lang="en-GB" dirty="0"/>
                <a:t>•The Colossus of Rhodes</a:t>
              </a:r>
            </a:p>
            <a:p>
              <a:r>
                <a:rPr lang="en-GB" dirty="0"/>
                <a:t>•The Statue of Zeus at Olympia</a:t>
              </a:r>
            </a:p>
            <a:p>
              <a:r>
                <a:rPr lang="en-GB" dirty="0"/>
                <a:t>•The Temple of Artemis at Ephesus</a:t>
              </a:r>
            </a:p>
            <a:p>
              <a:r>
                <a:rPr lang="en-GB" dirty="0"/>
                <a:t>•The Hanging Gardens of Babylon</a:t>
              </a:r>
            </a:p>
            <a:p>
              <a:r>
                <a:rPr lang="en-GB" dirty="0"/>
                <a:t>•The Great Pyramid of Giza</a:t>
              </a:r>
            </a:p>
            <a:p>
              <a:r>
                <a:rPr lang="en-GB" dirty="0"/>
                <a:t>•The Mausoleum at Halicarnassus</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14" name="Group 13">
            <a:extLst>
              <a:ext uri="{FF2B5EF4-FFF2-40B4-BE49-F238E27FC236}">
                <a16:creationId xmlns:a16="http://schemas.microsoft.com/office/drawing/2014/main" id="{6D3CA6F9-9185-448C-A885-0890AEC48EAC}"/>
              </a:ext>
            </a:extLst>
          </p:cNvPr>
          <p:cNvGrpSpPr/>
          <p:nvPr/>
        </p:nvGrpSpPr>
        <p:grpSpPr>
          <a:xfrm>
            <a:off x="601379" y="3824002"/>
            <a:ext cx="7278597" cy="2377021"/>
            <a:chOff x="601379" y="3824002"/>
            <a:chExt cx="7278597" cy="2377021"/>
          </a:xfrm>
        </p:grpSpPr>
        <p:sp>
          <p:nvSpPr>
            <p:cNvPr id="11" name="Rectangle 10">
              <a:extLst>
                <a:ext uri="{FF2B5EF4-FFF2-40B4-BE49-F238E27FC236}">
                  <a16:creationId xmlns:a16="http://schemas.microsoft.com/office/drawing/2014/main" id="{C7617B47-6724-44CF-A98D-1ADD5BD3829C}"/>
                </a:ext>
              </a:extLst>
            </p:cNvPr>
            <p:cNvSpPr/>
            <p:nvPr/>
          </p:nvSpPr>
          <p:spPr>
            <a:xfrm>
              <a:off x="601379" y="3824002"/>
              <a:ext cx="7278597" cy="226546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a:extLst>
                <a:ext uri="{FF2B5EF4-FFF2-40B4-BE49-F238E27FC236}">
                  <a16:creationId xmlns:a16="http://schemas.microsoft.com/office/drawing/2014/main" id="{A187B55B-5AB0-40F0-9161-4393043D219C}"/>
                </a:ext>
              </a:extLst>
            </p:cNvPr>
            <p:cNvGrpSpPr/>
            <p:nvPr/>
          </p:nvGrpSpPr>
          <p:grpSpPr>
            <a:xfrm>
              <a:off x="645457" y="3857299"/>
              <a:ext cx="6625985" cy="2343724"/>
              <a:chOff x="645457" y="3857299"/>
              <a:chExt cx="6625985" cy="2343724"/>
            </a:xfrm>
          </p:grpSpPr>
          <p:sp>
            <p:nvSpPr>
              <p:cNvPr id="13" name="TextBox 12">
                <a:extLst>
                  <a:ext uri="{FF2B5EF4-FFF2-40B4-BE49-F238E27FC236}">
                    <a16:creationId xmlns:a16="http://schemas.microsoft.com/office/drawing/2014/main" id="{87D86922-C68E-4A88-9450-70E3ABB9240F}"/>
                  </a:ext>
                </a:extLst>
              </p:cNvPr>
              <p:cNvSpPr txBox="1"/>
              <p:nvPr/>
            </p:nvSpPr>
            <p:spPr>
              <a:xfrm>
                <a:off x="645457" y="3857299"/>
                <a:ext cx="5529791" cy="2185214"/>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They called these inspiring landmarks ‘theamata’ - meaning ‘sights’. Over time, this developed into the more magnificent name ‘thaumato’ -                    meaning ‘wonders’.</a:t>
                </a:r>
                <a:endParaRPr lang="en-GB" b="0" dirty="0">
                  <a:effectLst/>
                </a:endParaRPr>
              </a:p>
              <a:p>
                <a:pPr rtl="0">
                  <a:spcBef>
                    <a:spcPts val="1200"/>
                  </a:spcBef>
                  <a:spcAft>
                    <a:spcPts val="0"/>
                  </a:spcAft>
                </a:pPr>
                <a:r>
                  <a:rPr lang="en-GB" sz="1800" b="0" i="0" u="none" strike="noStrike" dirty="0">
                    <a:solidFill>
                      <a:srgbClr val="000000"/>
                    </a:solidFill>
                    <a:effectLst/>
                  </a:rPr>
                  <a:t>Therefore, the ancient Seven                                      Wonders of the World was an                                              early tourist guidebook!</a:t>
                </a:r>
                <a:endParaRPr lang="en-GB" b="0" dirty="0">
                  <a:effectLst/>
                </a:endParaRPr>
              </a:p>
            </p:txBody>
          </p:sp>
          <p:pic>
            <p:nvPicPr>
              <p:cNvPr id="18" name="Picture 17">
                <a:extLst>
                  <a:ext uri="{FF2B5EF4-FFF2-40B4-BE49-F238E27FC236}">
                    <a16:creationId xmlns:a16="http://schemas.microsoft.com/office/drawing/2014/main" id="{E89305DF-0C6C-4978-8EDB-031E3F0D10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2658" b="-16149"/>
              <a:stretch/>
            </p:blipFill>
            <p:spPr>
              <a:xfrm>
                <a:off x="4672201" y="4425885"/>
                <a:ext cx="2599241" cy="1775138"/>
              </a:xfrm>
              <a:prstGeom prst="rect">
                <a:avLst/>
              </a:prstGeom>
            </p:spPr>
          </p:pic>
        </p:grpSp>
      </p:grpSp>
      <p:grpSp>
        <p:nvGrpSpPr>
          <p:cNvPr id="10" name="Group 9">
            <a:extLst>
              <a:ext uri="{FF2B5EF4-FFF2-40B4-BE49-F238E27FC236}">
                <a16:creationId xmlns:a16="http://schemas.microsoft.com/office/drawing/2014/main" id="{46F41ED1-202E-4DA2-8CFF-A9D23577D0EE}"/>
              </a:ext>
            </a:extLst>
          </p:cNvPr>
          <p:cNvGrpSpPr/>
          <p:nvPr/>
        </p:nvGrpSpPr>
        <p:grpSpPr>
          <a:xfrm>
            <a:off x="601379" y="1384045"/>
            <a:ext cx="9735774" cy="5401509"/>
            <a:chOff x="601379" y="1384045"/>
            <a:chExt cx="9735774" cy="5401509"/>
          </a:xfrm>
        </p:grpSpPr>
        <p:grpSp>
          <p:nvGrpSpPr>
            <p:cNvPr id="5" name="Group 4">
              <a:extLst>
                <a:ext uri="{FF2B5EF4-FFF2-40B4-BE49-F238E27FC236}">
                  <a16:creationId xmlns:a16="http://schemas.microsoft.com/office/drawing/2014/main" id="{4A5A6D36-4009-41BA-B6DB-895A4B36F8DD}"/>
                </a:ext>
              </a:extLst>
            </p:cNvPr>
            <p:cNvGrpSpPr/>
            <p:nvPr/>
          </p:nvGrpSpPr>
          <p:grpSpPr>
            <a:xfrm>
              <a:off x="601379" y="1790613"/>
              <a:ext cx="7278597" cy="1970634"/>
              <a:chOff x="601379" y="1790613"/>
              <a:chExt cx="7278597" cy="1970634"/>
            </a:xfrm>
          </p:grpSpPr>
          <p:sp>
            <p:nvSpPr>
              <p:cNvPr id="8" name="Rectangle 7">
                <a:extLst>
                  <a:ext uri="{FF2B5EF4-FFF2-40B4-BE49-F238E27FC236}">
                    <a16:creationId xmlns:a16="http://schemas.microsoft.com/office/drawing/2014/main" id="{793A6E8D-0863-4A08-A009-87BCB1A9EDED}"/>
                  </a:ext>
                </a:extLst>
              </p:cNvPr>
              <p:cNvSpPr/>
              <p:nvPr/>
            </p:nvSpPr>
            <p:spPr>
              <a:xfrm>
                <a:off x="601379" y="1790613"/>
                <a:ext cx="7278597" cy="197063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27429C3-299A-4955-930E-9FD5CF3C736B}"/>
                  </a:ext>
                </a:extLst>
              </p:cNvPr>
              <p:cNvSpPr txBox="1"/>
              <p:nvPr/>
            </p:nvSpPr>
            <p:spPr>
              <a:xfrm>
                <a:off x="645457" y="1884107"/>
                <a:ext cx="6517344" cy="1754326"/>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When early Greek travellers began to travel and explore other ancient civilisations, such as the Egyptians, Persians and Babylonians, they were impressed with some of the marvellous and imaginative architecture they saw.                 They began to put together lists of some ‘must-see’ recommendations for future visitors.</a:t>
                </a:r>
                <a:endParaRPr lang="en-GB" b="0" dirty="0">
                  <a:effectLst/>
                </a:endParaRPr>
              </a:p>
            </p:txBody>
          </p:sp>
        </p:grpSp>
        <p:pic>
          <p:nvPicPr>
            <p:cNvPr id="17" name="Picture 16">
              <a:extLst>
                <a:ext uri="{FF2B5EF4-FFF2-40B4-BE49-F238E27FC236}">
                  <a16:creationId xmlns:a16="http://schemas.microsoft.com/office/drawing/2014/main" id="{6E60A712-5A48-495A-B4E3-45ACE986EC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416" b="-6942"/>
            <a:stretch/>
          </p:blipFill>
          <p:spPr>
            <a:xfrm>
              <a:off x="7206879" y="1384045"/>
              <a:ext cx="3130274" cy="5401509"/>
            </a:xfrm>
            <a:prstGeom prst="rect">
              <a:avLst/>
            </a:prstGeom>
          </p:spPr>
        </p:pic>
        <p:grpSp>
          <p:nvGrpSpPr>
            <p:cNvPr id="19" name="Group 18">
              <a:extLst>
                <a:ext uri="{FF2B5EF4-FFF2-40B4-BE49-F238E27FC236}">
                  <a16:creationId xmlns:a16="http://schemas.microsoft.com/office/drawing/2014/main" id="{B834A648-2E4B-4C92-863D-F6D028744F42}"/>
                </a:ext>
              </a:extLst>
            </p:cNvPr>
            <p:cNvGrpSpPr/>
            <p:nvPr/>
          </p:nvGrpSpPr>
          <p:grpSpPr>
            <a:xfrm>
              <a:off x="6155361" y="2508421"/>
              <a:ext cx="1841157" cy="1841157"/>
              <a:chOff x="2080101" y="1473200"/>
              <a:chExt cx="2617694" cy="2617694"/>
            </a:xfrm>
          </p:grpSpPr>
          <p:sp>
            <p:nvSpPr>
              <p:cNvPr id="20" name="Oval 19">
                <a:extLst>
                  <a:ext uri="{FF2B5EF4-FFF2-40B4-BE49-F238E27FC236}">
                    <a16:creationId xmlns:a16="http://schemas.microsoft.com/office/drawing/2014/main" id="{A7FD029D-D2C5-49E8-B522-6BEF240B18EC}"/>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79DAD1B-68A3-4CA4-931F-A84BAFB52937}"/>
                  </a:ext>
                </a:extLst>
              </p:cNvPr>
              <p:cNvSpPr/>
              <p:nvPr/>
            </p:nvSpPr>
            <p:spPr>
              <a:xfrm>
                <a:off x="2080101" y="1473200"/>
                <a:ext cx="2617694" cy="2617694"/>
              </a:xfrm>
              <a:prstGeom prst="ellipse">
                <a:avLst/>
              </a:prstGeom>
              <a:blipFill>
                <a:blip r:embed="rId4" cstate="screen">
                  <a:extLst>
                    <a:ext uri="{28A0092B-C50C-407E-A947-70E740481C1C}">
                      <a14:useLocalDpi xmlns:a14="http://schemas.microsoft.com/office/drawing/2010/main"/>
                    </a:ext>
                  </a:extLst>
                </a:blip>
                <a:stretch>
                  <a:fillRect l="4617" t="8055" r="4617" b="-197"/>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 name="Group 8">
            <a:extLst>
              <a:ext uri="{FF2B5EF4-FFF2-40B4-BE49-F238E27FC236}">
                <a16:creationId xmlns:a16="http://schemas.microsoft.com/office/drawing/2014/main" id="{16A17E02-B338-4600-9E8A-84D19DCDE6A1}"/>
              </a:ext>
            </a:extLst>
          </p:cNvPr>
          <p:cNvGrpSpPr/>
          <p:nvPr/>
        </p:nvGrpSpPr>
        <p:grpSpPr>
          <a:xfrm>
            <a:off x="538459" y="1344470"/>
            <a:ext cx="7458059" cy="499313"/>
            <a:chOff x="538459" y="1344470"/>
            <a:chExt cx="7458059" cy="499313"/>
          </a:xfrm>
        </p:grpSpPr>
        <p:sp>
          <p:nvSpPr>
            <p:cNvPr id="16" name="Rectangle: Single Corner Snipped 15">
              <a:extLst>
                <a:ext uri="{FF2B5EF4-FFF2-40B4-BE49-F238E27FC236}">
                  <a16:creationId xmlns:a16="http://schemas.microsoft.com/office/drawing/2014/main" id="{6E6F6AD5-A5B1-4447-B031-B25339EC1289}"/>
                </a:ext>
              </a:extLst>
            </p:cNvPr>
            <p:cNvSpPr/>
            <p:nvPr/>
          </p:nvSpPr>
          <p:spPr>
            <a:xfrm>
              <a:off x="538459" y="1344470"/>
              <a:ext cx="7458059" cy="499313"/>
            </a:xfrm>
            <a:prstGeom prst="snip1Rect">
              <a:avLst>
                <a:gd name="adj" fmla="val 0"/>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BF8B4667-93BE-49E9-84D6-2FA91FF67137}"/>
                </a:ext>
              </a:extLst>
            </p:cNvPr>
            <p:cNvSpPr txBox="1"/>
            <p:nvPr/>
          </p:nvSpPr>
          <p:spPr>
            <a:xfrm>
              <a:off x="601379" y="1384045"/>
              <a:ext cx="4959096" cy="369332"/>
            </a:xfrm>
            <a:prstGeom prst="rect">
              <a:avLst/>
            </a:prstGeom>
            <a:noFill/>
          </p:spPr>
          <p:txBody>
            <a:bodyPr wrap="square">
              <a:spAutoFit/>
            </a:bodyPr>
            <a:lstStyle/>
            <a:p>
              <a:r>
                <a:rPr lang="en-GB" b="1" dirty="0">
                  <a:solidFill>
                    <a:schemeClr val="bg1"/>
                  </a:solidFill>
                </a:rPr>
                <a:t>Why was the list created?</a:t>
              </a:r>
            </a:p>
          </p:txBody>
        </p:sp>
      </p:grpSp>
    </p:spTree>
    <p:extLst>
      <p:ext uri="{BB962C8B-B14F-4D97-AF65-F5344CB8AC3E}">
        <p14:creationId xmlns:p14="http://schemas.microsoft.com/office/powerpoint/2010/main" val="7015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741DCD5-E308-4B5C-986C-0754139E97E0}"/>
              </a:ext>
            </a:extLst>
          </p:cNvPr>
          <p:cNvGrpSpPr/>
          <p:nvPr/>
        </p:nvGrpSpPr>
        <p:grpSpPr>
          <a:xfrm>
            <a:off x="612524" y="3271727"/>
            <a:ext cx="7812779" cy="1920311"/>
            <a:chOff x="612524" y="3271727"/>
            <a:chExt cx="7812779" cy="1920311"/>
          </a:xfrm>
        </p:grpSpPr>
        <p:sp>
          <p:nvSpPr>
            <p:cNvPr id="17" name="Rectangle 16">
              <a:extLst>
                <a:ext uri="{FF2B5EF4-FFF2-40B4-BE49-F238E27FC236}">
                  <a16:creationId xmlns:a16="http://schemas.microsoft.com/office/drawing/2014/main" id="{CA83A02A-4132-4576-8949-51343C3BBEC9}"/>
                </a:ext>
              </a:extLst>
            </p:cNvPr>
            <p:cNvSpPr/>
            <p:nvPr/>
          </p:nvSpPr>
          <p:spPr>
            <a:xfrm>
              <a:off x="612524" y="3281287"/>
              <a:ext cx="7812779" cy="1910751"/>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754E477-0CB9-4896-A166-FCF8637CD1A4}"/>
                </a:ext>
              </a:extLst>
            </p:cNvPr>
            <p:cNvSpPr txBox="1"/>
            <p:nvPr/>
          </p:nvSpPr>
          <p:spPr>
            <a:xfrm>
              <a:off x="645456" y="3271727"/>
              <a:ext cx="6450540" cy="190821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 original list of the ancient Seven Wonders of the World has inspired a host of similar lists throughout history.</a:t>
              </a:r>
              <a:endParaRPr lang="en-GB" b="0" dirty="0">
                <a:effectLst/>
              </a:endParaRPr>
            </a:p>
            <a:p>
              <a:pPr rtl="0">
                <a:spcBef>
                  <a:spcPts val="1200"/>
                </a:spcBef>
                <a:spcAft>
                  <a:spcPts val="0"/>
                </a:spcAft>
              </a:pPr>
              <a:r>
                <a:rPr lang="en-GB" sz="1800" b="0" i="0" u="none" strike="noStrike" dirty="0">
                  <a:solidFill>
                    <a:srgbClr val="000000"/>
                  </a:solidFill>
                  <a:effectLst/>
                </a:rPr>
                <a:t>In 2000, a modern list of the new Seven                                                                     Wonders of the World was created,                                                                consisting of landmarks that are still                                                                           in existence today. </a:t>
              </a:r>
              <a:endParaRPr lang="en-GB" b="0" dirty="0">
                <a:effectLst/>
              </a:endParaRPr>
            </a:p>
          </p:txBody>
        </p:sp>
      </p:grpSp>
      <p:sp>
        <p:nvSpPr>
          <p:cNvPr id="10" name="Freeform: Shape 9">
            <a:extLst>
              <a:ext uri="{FF2B5EF4-FFF2-40B4-BE49-F238E27FC236}">
                <a16:creationId xmlns:a16="http://schemas.microsoft.com/office/drawing/2014/main" id="{8C217DC3-A241-4C3A-90C4-D49BC9F63788}"/>
              </a:ext>
            </a:extLst>
          </p:cNvPr>
          <p:cNvSpPr/>
          <p:nvPr/>
        </p:nvSpPr>
        <p:spPr>
          <a:xfrm>
            <a:off x="3773517" y="4441787"/>
            <a:ext cx="4787446" cy="2416214"/>
          </a:xfrm>
          <a:custGeom>
            <a:avLst/>
            <a:gdLst>
              <a:gd name="connsiteX0" fmla="*/ 1733477 w 3466954"/>
              <a:gd name="connsiteY0" fmla="*/ 0 h 1763999"/>
              <a:gd name="connsiteX1" fmla="*/ 3466954 w 3466954"/>
              <a:gd name="connsiteY1" fmla="*/ 1733477 h 1763999"/>
              <a:gd name="connsiteX2" fmla="*/ 3465413 w 3466954"/>
              <a:gd name="connsiteY2" fmla="*/ 1763999 h 1763999"/>
              <a:gd name="connsiteX3" fmla="*/ 1542 w 3466954"/>
              <a:gd name="connsiteY3" fmla="*/ 1763999 h 1763999"/>
              <a:gd name="connsiteX4" fmla="*/ 0 w 3466954"/>
              <a:gd name="connsiteY4" fmla="*/ 1733477 h 1763999"/>
              <a:gd name="connsiteX5" fmla="*/ 1733477 w 3466954"/>
              <a:gd name="connsiteY5" fmla="*/ 0 h 17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954" h="1763999">
                <a:moveTo>
                  <a:pt x="1733477" y="0"/>
                </a:moveTo>
                <a:cubicBezTo>
                  <a:pt x="2690850" y="0"/>
                  <a:pt x="3466954" y="776104"/>
                  <a:pt x="3466954" y="1733477"/>
                </a:cubicBezTo>
                <a:lnTo>
                  <a:pt x="3465413" y="1763999"/>
                </a:lnTo>
                <a:lnTo>
                  <a:pt x="1542" y="1763999"/>
                </a:lnTo>
                <a:lnTo>
                  <a:pt x="0" y="1733477"/>
                </a:lnTo>
                <a:cubicBezTo>
                  <a:pt x="0" y="776104"/>
                  <a:pt x="776104" y="0"/>
                  <a:pt x="1733477" y="0"/>
                </a:cubicBezTo>
                <a:close/>
              </a:path>
            </a:pathLst>
          </a:custGeom>
          <a:blipFill>
            <a:blip r:embed="rId2" cstate="screen">
              <a:extLst>
                <a:ext uri="{28A0092B-C50C-407E-A947-70E740481C1C}">
                  <a14:useLocalDpi xmlns:a14="http://schemas.microsoft.com/office/drawing/2010/main"/>
                </a:ext>
              </a:extLst>
            </a:blip>
            <a:stretch>
              <a:fillRect l="-267" t="-918" r="-267" b="-918"/>
            </a:stretch>
          </a:blipFill>
          <a:ln w="19050">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4" name="Rectangle 3">
            <a:extLst>
              <a:ext uri="{FF2B5EF4-FFF2-40B4-BE49-F238E27FC236}">
                <a16:creationId xmlns:a16="http://schemas.microsoft.com/office/drawing/2014/main" id="{2B2163D3-18A7-4DDB-ACEB-C8E500914421}"/>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18" name="Group 17">
            <a:extLst>
              <a:ext uri="{FF2B5EF4-FFF2-40B4-BE49-F238E27FC236}">
                <a16:creationId xmlns:a16="http://schemas.microsoft.com/office/drawing/2014/main" id="{8D804E1E-1E49-48A9-A73C-D7A6DCF40972}"/>
              </a:ext>
            </a:extLst>
          </p:cNvPr>
          <p:cNvGrpSpPr/>
          <p:nvPr/>
        </p:nvGrpSpPr>
        <p:grpSpPr>
          <a:xfrm>
            <a:off x="618471" y="1203394"/>
            <a:ext cx="8035164" cy="2866054"/>
            <a:chOff x="618471" y="1203394"/>
            <a:chExt cx="8035164" cy="2866054"/>
          </a:xfrm>
        </p:grpSpPr>
        <p:sp>
          <p:nvSpPr>
            <p:cNvPr id="12" name="Rectangle 11">
              <a:extLst>
                <a:ext uri="{FF2B5EF4-FFF2-40B4-BE49-F238E27FC236}">
                  <a16:creationId xmlns:a16="http://schemas.microsoft.com/office/drawing/2014/main" id="{9DCC34D8-9DBC-4347-8660-FB9E80A38DFD}"/>
                </a:ext>
              </a:extLst>
            </p:cNvPr>
            <p:cNvSpPr/>
            <p:nvPr/>
          </p:nvSpPr>
          <p:spPr>
            <a:xfrm>
              <a:off x="618471" y="1563967"/>
              <a:ext cx="7812779" cy="163642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26E7B5-42AF-4A70-A0B1-042FF2454E61}"/>
                </a:ext>
              </a:extLst>
            </p:cNvPr>
            <p:cNvSpPr txBox="1"/>
            <p:nvPr/>
          </p:nvSpPr>
          <p:spPr>
            <a:xfrm>
              <a:off x="645456" y="1203394"/>
              <a:ext cx="7751610" cy="1862048"/>
            </a:xfrm>
            <a:prstGeom prst="rect">
              <a:avLst/>
            </a:prstGeom>
            <a:noFill/>
          </p:spPr>
          <p:txBody>
            <a:bodyPr wrap="square">
              <a:spAutoFit/>
            </a:bodyPr>
            <a:lstStyle/>
            <a:p>
              <a:pPr rtl="0">
                <a:spcBef>
                  <a:spcPts val="1800"/>
                </a:spcBef>
                <a:spcAft>
                  <a:spcPts val="0"/>
                </a:spcAft>
              </a:pPr>
              <a:endParaRPr lang="en-GB" sz="1800" b="0" i="0" u="none" strike="noStrike" dirty="0">
                <a:solidFill>
                  <a:srgbClr val="000000"/>
                </a:solidFill>
                <a:effectLst/>
              </a:endParaRPr>
            </a:p>
            <a:p>
              <a:pPr rtl="0">
                <a:spcBef>
                  <a:spcPts val="1800"/>
                </a:spcBef>
                <a:spcAft>
                  <a:spcPts val="0"/>
                </a:spcAft>
              </a:pPr>
              <a:r>
                <a:rPr lang="en-GB" sz="1800" b="0" i="0" u="none" strike="noStrike" dirty="0">
                  <a:solidFill>
                    <a:srgbClr val="000000"/>
                  </a:solidFill>
                  <a:effectLst/>
                </a:rPr>
                <a:t>Even though there are a multitude of hugely impressive ancient sights, there have only ever been seven ancient Wonders of the World.</a:t>
              </a:r>
              <a:endParaRPr lang="en-GB" b="0" dirty="0">
                <a:effectLst/>
              </a:endParaRPr>
            </a:p>
            <a:p>
              <a:pPr rtl="0">
                <a:spcBef>
                  <a:spcPts val="1200"/>
                </a:spcBef>
                <a:spcAft>
                  <a:spcPts val="0"/>
                </a:spcAft>
              </a:pPr>
              <a:r>
                <a:rPr lang="en-GB" sz="1800" b="0" i="0" u="none" strike="noStrike" dirty="0">
                  <a:solidFill>
                    <a:srgbClr val="000000"/>
                  </a:solidFill>
                  <a:effectLst/>
                </a:rPr>
                <a:t>The ancient Greeks believed the number seven represented                                   perfection so it was a particularly significant number for them. </a:t>
              </a:r>
              <a:endParaRPr lang="en-GB" b="0" dirty="0">
                <a:effectLst/>
              </a:endParaRPr>
            </a:p>
          </p:txBody>
        </p:sp>
        <p:grpSp>
          <p:nvGrpSpPr>
            <p:cNvPr id="6" name="Group 5">
              <a:extLst>
                <a:ext uri="{FF2B5EF4-FFF2-40B4-BE49-F238E27FC236}">
                  <a16:creationId xmlns:a16="http://schemas.microsoft.com/office/drawing/2014/main" id="{85EF0F75-92DE-450C-A0DC-461C20F5CE21}"/>
                </a:ext>
              </a:extLst>
            </p:cNvPr>
            <p:cNvGrpSpPr/>
            <p:nvPr/>
          </p:nvGrpSpPr>
          <p:grpSpPr>
            <a:xfrm>
              <a:off x="7176023" y="2591836"/>
              <a:ext cx="1477612" cy="1477612"/>
              <a:chOff x="2080101" y="1473200"/>
              <a:chExt cx="2617694" cy="2617694"/>
            </a:xfrm>
          </p:grpSpPr>
          <p:sp>
            <p:nvSpPr>
              <p:cNvPr id="7" name="Oval 6">
                <a:extLst>
                  <a:ext uri="{FF2B5EF4-FFF2-40B4-BE49-F238E27FC236}">
                    <a16:creationId xmlns:a16="http://schemas.microsoft.com/office/drawing/2014/main" id="{0B62AB3D-88F5-4855-A227-A15B05AB84D1}"/>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C9D3391-7938-4DF8-8841-6D0A436E7DEF}"/>
                  </a:ext>
                </a:extLst>
              </p:cNvPr>
              <p:cNvSpPr/>
              <p:nvPr/>
            </p:nvSpPr>
            <p:spPr>
              <a:xfrm>
                <a:off x="2080101" y="1473200"/>
                <a:ext cx="2617694" cy="2617694"/>
              </a:xfrm>
              <a:prstGeom prst="ellipse">
                <a:avLst/>
              </a:prstGeom>
              <a:blipFill>
                <a:blip r:embed="rId3" cstate="screen">
                  <a:extLst>
                    <a:ext uri="{28A0092B-C50C-407E-A947-70E740481C1C}">
                      <a14:useLocalDpi xmlns:a14="http://schemas.microsoft.com/office/drawing/2010/main"/>
                    </a:ext>
                  </a:extLst>
                </a:blip>
                <a:stretch>
                  <a:fillRect l="21649" t="15783" r="21649" b="7961"/>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Single Corner Snipped 13">
            <a:extLst>
              <a:ext uri="{FF2B5EF4-FFF2-40B4-BE49-F238E27FC236}">
                <a16:creationId xmlns:a16="http://schemas.microsoft.com/office/drawing/2014/main" id="{8140A359-CFFE-4994-A727-FB76AE8EDA9A}"/>
              </a:ext>
            </a:extLst>
          </p:cNvPr>
          <p:cNvSpPr/>
          <p:nvPr/>
        </p:nvSpPr>
        <p:spPr>
          <a:xfrm>
            <a:off x="555551" y="1161665"/>
            <a:ext cx="8005412" cy="499313"/>
          </a:xfrm>
          <a:prstGeom prst="snip1Rect">
            <a:avLst>
              <a:gd name="adj" fmla="val 0"/>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6BB1A07-76A4-416B-BC96-2F6DD4659586}"/>
              </a:ext>
            </a:extLst>
          </p:cNvPr>
          <p:cNvSpPr txBox="1"/>
          <p:nvPr/>
        </p:nvSpPr>
        <p:spPr>
          <a:xfrm>
            <a:off x="645456" y="1230082"/>
            <a:ext cx="4991622" cy="369332"/>
          </a:xfrm>
          <a:prstGeom prst="rect">
            <a:avLst/>
          </a:prstGeom>
          <a:noFill/>
        </p:spPr>
        <p:txBody>
          <a:bodyPr wrap="square">
            <a:spAutoFit/>
          </a:bodyPr>
          <a:lstStyle/>
          <a:p>
            <a:r>
              <a:rPr lang="en-GB" b="1" dirty="0">
                <a:solidFill>
                  <a:schemeClr val="bg1"/>
                </a:solidFill>
              </a:rPr>
              <a:t>Why are there only seven?</a:t>
            </a:r>
          </a:p>
        </p:txBody>
      </p:sp>
    </p:spTree>
    <p:extLst>
      <p:ext uri="{BB962C8B-B14F-4D97-AF65-F5344CB8AC3E}">
        <p14:creationId xmlns:p14="http://schemas.microsoft.com/office/powerpoint/2010/main" val="7056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163D3-18A7-4DDB-ACEB-C8E500914421}"/>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Lighthouse of Alexandria</a:t>
            </a:r>
          </a:p>
        </p:txBody>
      </p:sp>
      <p:grpSp>
        <p:nvGrpSpPr>
          <p:cNvPr id="18" name="Group 17">
            <a:extLst>
              <a:ext uri="{FF2B5EF4-FFF2-40B4-BE49-F238E27FC236}">
                <a16:creationId xmlns:a16="http://schemas.microsoft.com/office/drawing/2014/main" id="{8D804E1E-1E49-48A9-A73C-D7A6DCF40972}"/>
              </a:ext>
            </a:extLst>
          </p:cNvPr>
          <p:cNvGrpSpPr/>
          <p:nvPr/>
        </p:nvGrpSpPr>
        <p:grpSpPr>
          <a:xfrm>
            <a:off x="618471" y="1151218"/>
            <a:ext cx="7812779" cy="653800"/>
            <a:chOff x="618471" y="1563968"/>
            <a:chExt cx="7812779" cy="653800"/>
          </a:xfrm>
        </p:grpSpPr>
        <p:sp>
          <p:nvSpPr>
            <p:cNvPr id="12" name="Rectangle 11">
              <a:extLst>
                <a:ext uri="{FF2B5EF4-FFF2-40B4-BE49-F238E27FC236}">
                  <a16:creationId xmlns:a16="http://schemas.microsoft.com/office/drawing/2014/main" id="{9DCC34D8-9DBC-4347-8660-FB9E80A38DFD}"/>
                </a:ext>
              </a:extLst>
            </p:cNvPr>
            <p:cNvSpPr/>
            <p:nvPr/>
          </p:nvSpPr>
          <p:spPr>
            <a:xfrm>
              <a:off x="618471" y="1563968"/>
              <a:ext cx="7812779" cy="65380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26E7B5-42AF-4A70-A0B1-042FF2454E61}"/>
                </a:ext>
              </a:extLst>
            </p:cNvPr>
            <p:cNvSpPr txBox="1"/>
            <p:nvPr/>
          </p:nvSpPr>
          <p:spPr>
            <a:xfrm>
              <a:off x="645456" y="1706202"/>
              <a:ext cx="7751610" cy="369332"/>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Lighthouse of Alexandria was in the city of Alexandria in Egypt. </a:t>
              </a:r>
            </a:p>
          </p:txBody>
        </p:sp>
      </p:grpSp>
      <p:pic>
        <p:nvPicPr>
          <p:cNvPr id="11" name="Picture 10">
            <a:extLst>
              <a:ext uri="{FF2B5EF4-FFF2-40B4-BE49-F238E27FC236}">
                <a16:creationId xmlns:a16="http://schemas.microsoft.com/office/drawing/2014/main" id="{3404C914-65FF-40A3-A603-22C1DD0AD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 y="2523924"/>
            <a:ext cx="7315200" cy="3700470"/>
          </a:xfrm>
          <a:prstGeom prst="rect">
            <a:avLst/>
          </a:prstGeom>
        </p:spPr>
      </p:pic>
      <p:cxnSp>
        <p:nvCxnSpPr>
          <p:cNvPr id="15" name="Straight Arrow Connector 14">
            <a:extLst>
              <a:ext uri="{FF2B5EF4-FFF2-40B4-BE49-F238E27FC236}">
                <a16:creationId xmlns:a16="http://schemas.microsoft.com/office/drawing/2014/main" id="{5AC24908-083A-4796-BB14-3A8372D6B326}"/>
              </a:ext>
            </a:extLst>
          </p:cNvPr>
          <p:cNvCxnSpPr>
            <a:cxnSpLocks/>
          </p:cNvCxnSpPr>
          <p:nvPr/>
        </p:nvCxnSpPr>
        <p:spPr>
          <a:xfrm>
            <a:off x="4629150" y="2247900"/>
            <a:ext cx="590550" cy="1504950"/>
          </a:xfrm>
          <a:prstGeom prst="straightConnector1">
            <a:avLst/>
          </a:prstGeom>
          <a:ln w="28575">
            <a:solidFill>
              <a:srgbClr val="CE989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5282559-7DFA-4E72-AB71-90191D61364F}"/>
              </a:ext>
            </a:extLst>
          </p:cNvPr>
          <p:cNvSpPr txBox="1"/>
          <p:nvPr/>
        </p:nvSpPr>
        <p:spPr>
          <a:xfrm>
            <a:off x="4006850" y="1992737"/>
            <a:ext cx="1263650" cy="388953"/>
          </a:xfrm>
          <a:prstGeom prst="rect">
            <a:avLst/>
          </a:prstGeom>
          <a:solidFill>
            <a:srgbClr val="CE9898"/>
          </a:solidFill>
        </p:spPr>
        <p:txBody>
          <a:bodyPr wrap="square">
            <a:spAutoFit/>
          </a:bodyPr>
          <a:lstStyle/>
          <a:p>
            <a:pPr marL="0" lvl="0" indent="0" algn="ctr" rtl="0">
              <a:lnSpc>
                <a:spcPct val="115000"/>
              </a:lnSpc>
              <a:spcBef>
                <a:spcPts val="0"/>
              </a:spcBef>
              <a:spcAft>
                <a:spcPts val="0"/>
              </a:spcAft>
              <a:buNone/>
            </a:pPr>
            <a:r>
              <a:rPr lang="en-GB" b="1" dirty="0">
                <a:solidFill>
                  <a:schemeClr val="bg1"/>
                </a:solidFill>
              </a:rPr>
              <a:t>Egypt</a:t>
            </a:r>
          </a:p>
        </p:txBody>
      </p:sp>
    </p:spTree>
    <p:extLst>
      <p:ext uri="{BB962C8B-B14F-4D97-AF65-F5344CB8AC3E}">
        <p14:creationId xmlns:p14="http://schemas.microsoft.com/office/powerpoint/2010/main" val="23622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163D3-18A7-4DDB-ACEB-C8E500914421}"/>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City of Alexandria</a:t>
            </a:r>
          </a:p>
        </p:txBody>
      </p:sp>
      <p:grpSp>
        <p:nvGrpSpPr>
          <p:cNvPr id="18" name="Group 17">
            <a:extLst>
              <a:ext uri="{FF2B5EF4-FFF2-40B4-BE49-F238E27FC236}">
                <a16:creationId xmlns:a16="http://schemas.microsoft.com/office/drawing/2014/main" id="{8D804E1E-1E49-48A9-A73C-D7A6DCF40972}"/>
              </a:ext>
            </a:extLst>
          </p:cNvPr>
          <p:cNvGrpSpPr/>
          <p:nvPr/>
        </p:nvGrpSpPr>
        <p:grpSpPr>
          <a:xfrm>
            <a:off x="618471" y="1151218"/>
            <a:ext cx="7812779" cy="660063"/>
            <a:chOff x="618471" y="1563968"/>
            <a:chExt cx="7812779" cy="660063"/>
          </a:xfrm>
        </p:grpSpPr>
        <p:sp>
          <p:nvSpPr>
            <p:cNvPr id="12" name="Rectangle 11">
              <a:extLst>
                <a:ext uri="{FF2B5EF4-FFF2-40B4-BE49-F238E27FC236}">
                  <a16:creationId xmlns:a16="http://schemas.microsoft.com/office/drawing/2014/main" id="{9DCC34D8-9DBC-4347-8660-FB9E80A38DFD}"/>
                </a:ext>
              </a:extLst>
            </p:cNvPr>
            <p:cNvSpPr/>
            <p:nvPr/>
          </p:nvSpPr>
          <p:spPr>
            <a:xfrm>
              <a:off x="618471" y="1563968"/>
              <a:ext cx="7812779" cy="653800"/>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26E7B5-42AF-4A70-A0B1-042FF2454E61}"/>
                </a:ext>
              </a:extLst>
            </p:cNvPr>
            <p:cNvSpPr txBox="1"/>
            <p:nvPr/>
          </p:nvSpPr>
          <p:spPr>
            <a:xfrm>
              <a:off x="649055" y="1577700"/>
              <a:ext cx="7751610"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city was founded by Alexander the Great, King of the ancient Greek kingdom of Macedon, in 331 BC. </a:t>
              </a:r>
            </a:p>
          </p:txBody>
        </p:sp>
      </p:grpSp>
      <p:pic>
        <p:nvPicPr>
          <p:cNvPr id="3" name="Picture 2">
            <a:extLst>
              <a:ext uri="{FF2B5EF4-FFF2-40B4-BE49-F238E27FC236}">
                <a16:creationId xmlns:a16="http://schemas.microsoft.com/office/drawing/2014/main" id="{1F0DFED0-F395-48A8-9064-2728972D9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803" y="2529673"/>
            <a:ext cx="4597264" cy="4328328"/>
          </a:xfrm>
          <a:prstGeom prst="rect">
            <a:avLst/>
          </a:prstGeom>
        </p:spPr>
      </p:pic>
      <p:grpSp>
        <p:nvGrpSpPr>
          <p:cNvPr id="13" name="Group 12">
            <a:extLst>
              <a:ext uri="{FF2B5EF4-FFF2-40B4-BE49-F238E27FC236}">
                <a16:creationId xmlns:a16="http://schemas.microsoft.com/office/drawing/2014/main" id="{EA68E77F-B16A-4780-9422-9760E5C7B3FA}"/>
              </a:ext>
            </a:extLst>
          </p:cNvPr>
          <p:cNvGrpSpPr/>
          <p:nvPr/>
        </p:nvGrpSpPr>
        <p:grpSpPr>
          <a:xfrm>
            <a:off x="618471" y="1963662"/>
            <a:ext cx="7812779" cy="383064"/>
            <a:chOff x="618471" y="1563968"/>
            <a:chExt cx="7812779" cy="383064"/>
          </a:xfrm>
        </p:grpSpPr>
        <p:sp>
          <p:nvSpPr>
            <p:cNvPr id="14" name="Rectangle 13">
              <a:extLst>
                <a:ext uri="{FF2B5EF4-FFF2-40B4-BE49-F238E27FC236}">
                  <a16:creationId xmlns:a16="http://schemas.microsoft.com/office/drawing/2014/main" id="{F26234B1-5227-4802-997F-541C387A3CF2}"/>
                </a:ext>
              </a:extLst>
            </p:cNvPr>
            <p:cNvSpPr/>
            <p:nvPr/>
          </p:nvSpPr>
          <p:spPr>
            <a:xfrm>
              <a:off x="618471" y="1563968"/>
              <a:ext cx="7812779" cy="383064"/>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3F07666-BF56-4F4F-9663-6FFAD418F9D0}"/>
                </a:ext>
              </a:extLst>
            </p:cNvPr>
            <p:cNvSpPr txBox="1"/>
            <p:nvPr/>
          </p:nvSpPr>
          <p:spPr>
            <a:xfrm>
              <a:off x="649055" y="1577700"/>
              <a:ext cx="7751610" cy="369332"/>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Alexander was born in Macedonia in 356 BC. </a:t>
              </a:r>
            </a:p>
          </p:txBody>
        </p:sp>
      </p:grpSp>
      <p:grpSp>
        <p:nvGrpSpPr>
          <p:cNvPr id="19" name="Group 18">
            <a:extLst>
              <a:ext uri="{FF2B5EF4-FFF2-40B4-BE49-F238E27FC236}">
                <a16:creationId xmlns:a16="http://schemas.microsoft.com/office/drawing/2014/main" id="{8EFACB07-AFA8-49D2-B59E-2CBEA878A9D6}"/>
              </a:ext>
            </a:extLst>
          </p:cNvPr>
          <p:cNvGrpSpPr/>
          <p:nvPr/>
        </p:nvGrpSpPr>
        <p:grpSpPr>
          <a:xfrm>
            <a:off x="618472" y="2499107"/>
            <a:ext cx="4698828" cy="937062"/>
            <a:chOff x="618472" y="1563968"/>
            <a:chExt cx="4698828" cy="937062"/>
          </a:xfrm>
        </p:grpSpPr>
        <p:sp>
          <p:nvSpPr>
            <p:cNvPr id="20" name="Rectangle 19">
              <a:extLst>
                <a:ext uri="{FF2B5EF4-FFF2-40B4-BE49-F238E27FC236}">
                  <a16:creationId xmlns:a16="http://schemas.microsoft.com/office/drawing/2014/main" id="{56A6EA64-B5F4-4387-A50D-41B48EA8D4DB}"/>
                </a:ext>
              </a:extLst>
            </p:cNvPr>
            <p:cNvSpPr/>
            <p:nvPr/>
          </p:nvSpPr>
          <p:spPr>
            <a:xfrm>
              <a:off x="618472" y="1563968"/>
              <a:ext cx="4698828" cy="937062"/>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6E99AD1-01F6-4715-B712-F88457D2D492}"/>
                </a:ext>
              </a:extLst>
            </p:cNvPr>
            <p:cNvSpPr txBox="1"/>
            <p:nvPr/>
          </p:nvSpPr>
          <p:spPr>
            <a:xfrm>
              <a:off x="649055" y="1577700"/>
              <a:ext cx="4668244"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When Alexander was 20 years old, his father, King Philip II, was killed. Alexander took control of his empire and army.</a:t>
              </a:r>
            </a:p>
          </p:txBody>
        </p:sp>
      </p:grpSp>
      <p:grpSp>
        <p:nvGrpSpPr>
          <p:cNvPr id="22" name="Group 21">
            <a:extLst>
              <a:ext uri="{FF2B5EF4-FFF2-40B4-BE49-F238E27FC236}">
                <a16:creationId xmlns:a16="http://schemas.microsoft.com/office/drawing/2014/main" id="{CEA379B8-BEA6-423C-A556-AE289E4D5DC0}"/>
              </a:ext>
            </a:extLst>
          </p:cNvPr>
          <p:cNvGrpSpPr/>
          <p:nvPr/>
        </p:nvGrpSpPr>
        <p:grpSpPr>
          <a:xfrm>
            <a:off x="618472" y="3588550"/>
            <a:ext cx="4009896" cy="1549864"/>
            <a:chOff x="618471" y="1563968"/>
            <a:chExt cx="7812779" cy="937062"/>
          </a:xfrm>
        </p:grpSpPr>
        <p:sp>
          <p:nvSpPr>
            <p:cNvPr id="23" name="Rectangle 22">
              <a:extLst>
                <a:ext uri="{FF2B5EF4-FFF2-40B4-BE49-F238E27FC236}">
                  <a16:creationId xmlns:a16="http://schemas.microsoft.com/office/drawing/2014/main" id="{DC5B7776-ECD3-49DB-B99C-CE3372AD7C9C}"/>
                </a:ext>
              </a:extLst>
            </p:cNvPr>
            <p:cNvSpPr/>
            <p:nvPr/>
          </p:nvSpPr>
          <p:spPr>
            <a:xfrm>
              <a:off x="618471" y="1563968"/>
              <a:ext cx="7812779" cy="937062"/>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C98B1FC-62EC-445F-9483-5024D71B2CD0}"/>
                </a:ext>
              </a:extLst>
            </p:cNvPr>
            <p:cNvSpPr txBox="1"/>
            <p:nvPr/>
          </p:nvSpPr>
          <p:spPr>
            <a:xfrm>
              <a:off x="649055" y="1577700"/>
              <a:ext cx="7751610"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Alexander wanted an even larger empire and he led his army to many victories, conquering countries and founding cities. He named many of the cities Alexandria after himself. </a:t>
              </a:r>
            </a:p>
          </p:txBody>
        </p:sp>
      </p:grpSp>
      <p:grpSp>
        <p:nvGrpSpPr>
          <p:cNvPr id="25" name="Group 24">
            <a:extLst>
              <a:ext uri="{FF2B5EF4-FFF2-40B4-BE49-F238E27FC236}">
                <a16:creationId xmlns:a16="http://schemas.microsoft.com/office/drawing/2014/main" id="{DC27203C-EC1E-410B-90B5-4B918CB8693C}"/>
              </a:ext>
            </a:extLst>
          </p:cNvPr>
          <p:cNvGrpSpPr/>
          <p:nvPr/>
        </p:nvGrpSpPr>
        <p:grpSpPr>
          <a:xfrm>
            <a:off x="618470" y="5290794"/>
            <a:ext cx="3215515" cy="937062"/>
            <a:chOff x="618471" y="1563968"/>
            <a:chExt cx="3215515" cy="937062"/>
          </a:xfrm>
        </p:grpSpPr>
        <p:sp>
          <p:nvSpPr>
            <p:cNvPr id="26" name="Rectangle 25">
              <a:extLst>
                <a:ext uri="{FF2B5EF4-FFF2-40B4-BE49-F238E27FC236}">
                  <a16:creationId xmlns:a16="http://schemas.microsoft.com/office/drawing/2014/main" id="{EE531F74-2691-4FE4-AB13-F2F2DAD9374A}"/>
                </a:ext>
              </a:extLst>
            </p:cNvPr>
            <p:cNvSpPr/>
            <p:nvPr/>
          </p:nvSpPr>
          <p:spPr>
            <a:xfrm>
              <a:off x="618471" y="1563968"/>
              <a:ext cx="3215515" cy="937062"/>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AD64EF-62EE-4E2A-BC37-4B089ED45976}"/>
                </a:ext>
              </a:extLst>
            </p:cNvPr>
            <p:cNvSpPr txBox="1"/>
            <p:nvPr/>
          </p:nvSpPr>
          <p:spPr>
            <a:xfrm>
              <a:off x="649055" y="1577700"/>
              <a:ext cx="3184931" cy="92333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Alexandria in Egypt still exists today and is the country’s second largest city. </a:t>
              </a:r>
            </a:p>
          </p:txBody>
        </p:sp>
      </p:grpSp>
    </p:spTree>
    <p:extLst>
      <p:ext uri="{BB962C8B-B14F-4D97-AF65-F5344CB8AC3E}">
        <p14:creationId xmlns:p14="http://schemas.microsoft.com/office/powerpoint/2010/main" val="11503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163D3-18A7-4DDB-ACEB-C8E500914421}"/>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What Was Alexandria Like?</a:t>
            </a:r>
          </a:p>
        </p:txBody>
      </p:sp>
      <p:grpSp>
        <p:nvGrpSpPr>
          <p:cNvPr id="18" name="Group 17">
            <a:extLst>
              <a:ext uri="{FF2B5EF4-FFF2-40B4-BE49-F238E27FC236}">
                <a16:creationId xmlns:a16="http://schemas.microsoft.com/office/drawing/2014/main" id="{8D804E1E-1E49-48A9-A73C-D7A6DCF40972}"/>
              </a:ext>
            </a:extLst>
          </p:cNvPr>
          <p:cNvGrpSpPr/>
          <p:nvPr/>
        </p:nvGrpSpPr>
        <p:grpSpPr>
          <a:xfrm>
            <a:off x="649055" y="1238188"/>
            <a:ext cx="4655718" cy="1603735"/>
            <a:chOff x="618471" y="1563968"/>
            <a:chExt cx="9339090" cy="484146"/>
          </a:xfrm>
        </p:grpSpPr>
        <p:sp>
          <p:nvSpPr>
            <p:cNvPr id="12" name="Rectangle 11">
              <a:extLst>
                <a:ext uri="{FF2B5EF4-FFF2-40B4-BE49-F238E27FC236}">
                  <a16:creationId xmlns:a16="http://schemas.microsoft.com/office/drawing/2014/main" id="{9DCC34D8-9DBC-4347-8660-FB9E80A38DFD}"/>
                </a:ext>
              </a:extLst>
            </p:cNvPr>
            <p:cNvSpPr/>
            <p:nvPr/>
          </p:nvSpPr>
          <p:spPr>
            <a:xfrm>
              <a:off x="618471" y="1563968"/>
              <a:ext cx="9339090" cy="484146"/>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26E7B5-42AF-4A70-A0B1-042FF2454E61}"/>
                </a:ext>
              </a:extLst>
            </p:cNvPr>
            <p:cNvSpPr txBox="1"/>
            <p:nvPr/>
          </p:nvSpPr>
          <p:spPr>
            <a:xfrm>
              <a:off x="760181" y="1666670"/>
              <a:ext cx="7611005" cy="27874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Alexandria had two harbours on the Nile delta and because of this, was an important trading area.</a:t>
              </a:r>
            </a:p>
          </p:txBody>
        </p:sp>
      </p:grpSp>
      <p:grpSp>
        <p:nvGrpSpPr>
          <p:cNvPr id="13" name="Group 12">
            <a:extLst>
              <a:ext uri="{FF2B5EF4-FFF2-40B4-BE49-F238E27FC236}">
                <a16:creationId xmlns:a16="http://schemas.microsoft.com/office/drawing/2014/main" id="{EA68E77F-B16A-4780-9422-9760E5C7B3FA}"/>
              </a:ext>
            </a:extLst>
          </p:cNvPr>
          <p:cNvGrpSpPr/>
          <p:nvPr/>
        </p:nvGrpSpPr>
        <p:grpSpPr>
          <a:xfrm>
            <a:off x="649055" y="3152715"/>
            <a:ext cx="4133009" cy="3099803"/>
            <a:chOff x="618471" y="1676215"/>
            <a:chExt cx="7930543" cy="3083117"/>
          </a:xfrm>
        </p:grpSpPr>
        <p:sp>
          <p:nvSpPr>
            <p:cNvPr id="14" name="Rectangle 13">
              <a:extLst>
                <a:ext uri="{FF2B5EF4-FFF2-40B4-BE49-F238E27FC236}">
                  <a16:creationId xmlns:a16="http://schemas.microsoft.com/office/drawing/2014/main" id="{F26234B1-5227-4802-997F-541C387A3CF2}"/>
                </a:ext>
              </a:extLst>
            </p:cNvPr>
            <p:cNvSpPr/>
            <p:nvPr/>
          </p:nvSpPr>
          <p:spPr>
            <a:xfrm>
              <a:off x="618471" y="1676215"/>
              <a:ext cx="7930543" cy="308311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3F07666-BF56-4F4F-9663-6FFAD418F9D0}"/>
                </a:ext>
              </a:extLst>
            </p:cNvPr>
            <p:cNvSpPr txBox="1"/>
            <p:nvPr/>
          </p:nvSpPr>
          <p:spPr>
            <a:xfrm>
              <a:off x="754027" y="1878810"/>
              <a:ext cx="7686566" cy="2571406"/>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city was carefully designed by Alexander’s chief architect, </a:t>
              </a:r>
              <a:r>
                <a:rPr lang="en-GB" sz="1800" b="0" i="0" u="none" strike="noStrike" dirty="0" err="1">
                  <a:solidFill>
                    <a:srgbClr val="000000"/>
                  </a:solidFill>
                  <a:effectLst/>
                </a:rPr>
                <a:t>Dinocrates</a:t>
              </a:r>
              <a:r>
                <a:rPr lang="en-GB" sz="1800" b="0" i="0" u="none" strike="noStrike" dirty="0">
                  <a:solidFill>
                    <a:srgbClr val="000000"/>
                  </a:solidFill>
                  <a:effectLst/>
                </a:rPr>
                <a:t>. A royal palace was built, as well as temples dedicated to Greek and Egyptian gods. There was a 1260 metre-long bridge that went from the city to the nearby island of Pharos. Canals dug from the Nile provided houses with fresh water.</a:t>
              </a:r>
            </a:p>
          </p:txBody>
        </p:sp>
      </p:grpSp>
      <p:grpSp>
        <p:nvGrpSpPr>
          <p:cNvPr id="19" name="Group 18">
            <a:extLst>
              <a:ext uri="{FF2B5EF4-FFF2-40B4-BE49-F238E27FC236}">
                <a16:creationId xmlns:a16="http://schemas.microsoft.com/office/drawing/2014/main" id="{8EFACB07-AFA8-49D2-B59E-2CBEA878A9D6}"/>
              </a:ext>
            </a:extLst>
          </p:cNvPr>
          <p:cNvGrpSpPr/>
          <p:nvPr/>
        </p:nvGrpSpPr>
        <p:grpSpPr>
          <a:xfrm>
            <a:off x="4945738" y="3749818"/>
            <a:ext cx="3603276" cy="2502700"/>
            <a:chOff x="618472" y="1563968"/>
            <a:chExt cx="4698828" cy="939379"/>
          </a:xfrm>
        </p:grpSpPr>
        <p:sp>
          <p:nvSpPr>
            <p:cNvPr id="20" name="Rectangle 19">
              <a:extLst>
                <a:ext uri="{FF2B5EF4-FFF2-40B4-BE49-F238E27FC236}">
                  <a16:creationId xmlns:a16="http://schemas.microsoft.com/office/drawing/2014/main" id="{56A6EA64-B5F4-4387-A50D-41B48EA8D4DB}"/>
                </a:ext>
              </a:extLst>
            </p:cNvPr>
            <p:cNvSpPr/>
            <p:nvPr/>
          </p:nvSpPr>
          <p:spPr>
            <a:xfrm>
              <a:off x="618472" y="1563968"/>
              <a:ext cx="4698828" cy="939379"/>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6E99AD1-01F6-4715-B712-F88457D2D492}"/>
                </a:ext>
              </a:extLst>
            </p:cNvPr>
            <p:cNvSpPr txBox="1"/>
            <p:nvPr/>
          </p:nvSpPr>
          <p:spPr>
            <a:xfrm>
              <a:off x="791765" y="1681035"/>
              <a:ext cx="4213745" cy="658480"/>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Alexandria had a museum, where scholars from all over the world would come to learn. The museum’s library was the most famous in the world at the time.</a:t>
              </a:r>
            </a:p>
          </p:txBody>
        </p:sp>
      </p:grpSp>
      <p:pic>
        <p:nvPicPr>
          <p:cNvPr id="6" name="Picture 5">
            <a:extLst>
              <a:ext uri="{FF2B5EF4-FFF2-40B4-BE49-F238E27FC236}">
                <a16:creationId xmlns:a16="http://schemas.microsoft.com/office/drawing/2014/main" id="{19398877-E40B-486A-BDED-9D59FFE5E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5738" y="1269079"/>
            <a:ext cx="3571959" cy="2381306"/>
          </a:xfrm>
          <a:prstGeom prst="rect">
            <a:avLst/>
          </a:prstGeom>
          <a:ln w="28575">
            <a:solidFill>
              <a:srgbClr val="C0DFC3"/>
            </a:solidFill>
          </a:ln>
        </p:spPr>
      </p:pic>
    </p:spTree>
    <p:extLst>
      <p:ext uri="{BB962C8B-B14F-4D97-AF65-F5344CB8AC3E}">
        <p14:creationId xmlns:p14="http://schemas.microsoft.com/office/powerpoint/2010/main" val="1137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5B122C-92A0-461E-8050-67ECF4BF46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472" y="1130833"/>
            <a:ext cx="7907056" cy="5092329"/>
          </a:xfrm>
          <a:prstGeom prst="rect">
            <a:avLst/>
          </a:prstGeom>
        </p:spPr>
      </p:pic>
      <p:sp>
        <p:nvSpPr>
          <p:cNvPr id="4" name="Rectangle 3">
            <a:extLst>
              <a:ext uri="{FF2B5EF4-FFF2-40B4-BE49-F238E27FC236}">
                <a16:creationId xmlns:a16="http://schemas.microsoft.com/office/drawing/2014/main" id="{2B2163D3-18A7-4DDB-ACEB-C8E500914421}"/>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Lighthouse</a:t>
            </a:r>
          </a:p>
        </p:txBody>
      </p:sp>
      <p:grpSp>
        <p:nvGrpSpPr>
          <p:cNvPr id="13" name="Group 12">
            <a:extLst>
              <a:ext uri="{FF2B5EF4-FFF2-40B4-BE49-F238E27FC236}">
                <a16:creationId xmlns:a16="http://schemas.microsoft.com/office/drawing/2014/main" id="{EA68E77F-B16A-4780-9422-9760E5C7B3FA}"/>
              </a:ext>
            </a:extLst>
          </p:cNvPr>
          <p:cNvGrpSpPr/>
          <p:nvPr/>
        </p:nvGrpSpPr>
        <p:grpSpPr>
          <a:xfrm>
            <a:off x="618472" y="1294515"/>
            <a:ext cx="3590274" cy="1812935"/>
            <a:chOff x="618472" y="1563967"/>
            <a:chExt cx="1339676" cy="3530733"/>
          </a:xfrm>
        </p:grpSpPr>
        <p:sp>
          <p:nvSpPr>
            <p:cNvPr id="14" name="Rectangle 13">
              <a:extLst>
                <a:ext uri="{FF2B5EF4-FFF2-40B4-BE49-F238E27FC236}">
                  <a16:creationId xmlns:a16="http://schemas.microsoft.com/office/drawing/2014/main" id="{F26234B1-5227-4802-997F-541C387A3CF2}"/>
                </a:ext>
              </a:extLst>
            </p:cNvPr>
            <p:cNvSpPr/>
            <p:nvPr/>
          </p:nvSpPr>
          <p:spPr>
            <a:xfrm>
              <a:off x="618472" y="1563967"/>
              <a:ext cx="1339676" cy="3530733"/>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3F07666-BF56-4F4F-9663-6FFAD418F9D0}"/>
                </a:ext>
              </a:extLst>
            </p:cNvPr>
            <p:cNvSpPr txBox="1"/>
            <p:nvPr/>
          </p:nvSpPr>
          <p:spPr>
            <a:xfrm>
              <a:off x="649055" y="1577701"/>
              <a:ext cx="1309093" cy="341659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One of Alexandria’s most famous sites was its lighthouse. It was commissioned after the death of Alexander by Ptolemy I, who had declared himself King of Alexandria.</a:t>
              </a:r>
            </a:p>
          </p:txBody>
        </p:sp>
      </p:grpSp>
    </p:spTree>
    <p:extLst>
      <p:ext uri="{BB962C8B-B14F-4D97-AF65-F5344CB8AC3E}">
        <p14:creationId xmlns:p14="http://schemas.microsoft.com/office/powerpoint/2010/main" val="371756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163D3-18A7-4DDB-ACEB-C8E500914421}"/>
              </a:ext>
            </a:extLst>
          </p:cNvPr>
          <p:cNvSpPr/>
          <p:nvPr/>
        </p:nvSpPr>
        <p:spPr>
          <a:xfrm>
            <a:off x="0" y="285160"/>
            <a:ext cx="9144000" cy="772107"/>
          </a:xfrm>
          <a:prstGeom prst="rect">
            <a:avLst/>
          </a:prstGeom>
          <a:solidFill>
            <a:srgbClr val="CE98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Lighthouse</a:t>
            </a:r>
          </a:p>
        </p:txBody>
      </p:sp>
      <p:grpSp>
        <p:nvGrpSpPr>
          <p:cNvPr id="13" name="Group 12">
            <a:extLst>
              <a:ext uri="{FF2B5EF4-FFF2-40B4-BE49-F238E27FC236}">
                <a16:creationId xmlns:a16="http://schemas.microsoft.com/office/drawing/2014/main" id="{EA68E77F-B16A-4780-9422-9760E5C7B3FA}"/>
              </a:ext>
            </a:extLst>
          </p:cNvPr>
          <p:cNvGrpSpPr/>
          <p:nvPr/>
        </p:nvGrpSpPr>
        <p:grpSpPr>
          <a:xfrm>
            <a:off x="525308" y="1221310"/>
            <a:ext cx="8011419" cy="687027"/>
            <a:chOff x="618472" y="1563969"/>
            <a:chExt cx="2919859" cy="1338001"/>
          </a:xfrm>
        </p:grpSpPr>
        <p:sp>
          <p:nvSpPr>
            <p:cNvPr id="14" name="Rectangle 13">
              <a:extLst>
                <a:ext uri="{FF2B5EF4-FFF2-40B4-BE49-F238E27FC236}">
                  <a16:creationId xmlns:a16="http://schemas.microsoft.com/office/drawing/2014/main" id="{F26234B1-5227-4802-997F-541C387A3CF2}"/>
                </a:ext>
              </a:extLst>
            </p:cNvPr>
            <p:cNvSpPr/>
            <p:nvPr/>
          </p:nvSpPr>
          <p:spPr>
            <a:xfrm>
              <a:off x="618472" y="1563969"/>
              <a:ext cx="2919859" cy="1338001"/>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3F07666-BF56-4F4F-9663-6FFAD418F9D0}"/>
                </a:ext>
              </a:extLst>
            </p:cNvPr>
            <p:cNvSpPr txBox="1"/>
            <p:nvPr/>
          </p:nvSpPr>
          <p:spPr>
            <a:xfrm>
              <a:off x="649055" y="1577701"/>
              <a:ext cx="2889276" cy="125874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lighthouse was situated on the island of Pharos, which was accessed from Alexandria by a bridge. </a:t>
              </a:r>
            </a:p>
          </p:txBody>
        </p:sp>
      </p:grpSp>
      <p:grpSp>
        <p:nvGrpSpPr>
          <p:cNvPr id="7" name="Group 6">
            <a:extLst>
              <a:ext uri="{FF2B5EF4-FFF2-40B4-BE49-F238E27FC236}">
                <a16:creationId xmlns:a16="http://schemas.microsoft.com/office/drawing/2014/main" id="{27ED48BE-85CC-4D67-9E24-7EF76AEA975D}"/>
              </a:ext>
            </a:extLst>
          </p:cNvPr>
          <p:cNvGrpSpPr/>
          <p:nvPr/>
        </p:nvGrpSpPr>
        <p:grpSpPr>
          <a:xfrm>
            <a:off x="525308" y="1955792"/>
            <a:ext cx="8011419" cy="930382"/>
            <a:chOff x="618472" y="1563969"/>
            <a:chExt cx="2919859" cy="1811941"/>
          </a:xfrm>
        </p:grpSpPr>
        <p:sp>
          <p:nvSpPr>
            <p:cNvPr id="8" name="Rectangle 7">
              <a:extLst>
                <a:ext uri="{FF2B5EF4-FFF2-40B4-BE49-F238E27FC236}">
                  <a16:creationId xmlns:a16="http://schemas.microsoft.com/office/drawing/2014/main" id="{8588C03B-B6B9-4BFE-98E7-03366FA4C6F4}"/>
                </a:ext>
              </a:extLst>
            </p:cNvPr>
            <p:cNvSpPr/>
            <p:nvPr/>
          </p:nvSpPr>
          <p:spPr>
            <a:xfrm>
              <a:off x="618472" y="1563969"/>
              <a:ext cx="2919859" cy="1811941"/>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E6524CD-1444-42FC-BB1F-35E21AC8CAC7}"/>
                </a:ext>
              </a:extLst>
            </p:cNvPr>
            <p:cNvSpPr txBox="1"/>
            <p:nvPr/>
          </p:nvSpPr>
          <p:spPr>
            <a:xfrm>
              <a:off x="649055" y="1577701"/>
              <a:ext cx="2889276" cy="1798207"/>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It was built using either blocks of limestone or of granite. The lighthouse is thought to have been around 110 metres high, with the square base being 30 metres wide.</a:t>
              </a:r>
            </a:p>
          </p:txBody>
        </p:sp>
      </p:grpSp>
      <p:grpSp>
        <p:nvGrpSpPr>
          <p:cNvPr id="10" name="Group 9">
            <a:extLst>
              <a:ext uri="{FF2B5EF4-FFF2-40B4-BE49-F238E27FC236}">
                <a16:creationId xmlns:a16="http://schemas.microsoft.com/office/drawing/2014/main" id="{A96DB4BE-11C0-4F74-905D-789C9D2F230C}"/>
              </a:ext>
            </a:extLst>
          </p:cNvPr>
          <p:cNvGrpSpPr/>
          <p:nvPr/>
        </p:nvGrpSpPr>
        <p:grpSpPr>
          <a:xfrm>
            <a:off x="525310" y="2933629"/>
            <a:ext cx="5274242" cy="1544882"/>
            <a:chOff x="618472" y="1563967"/>
            <a:chExt cx="2248762" cy="3008694"/>
          </a:xfrm>
        </p:grpSpPr>
        <p:sp>
          <p:nvSpPr>
            <p:cNvPr id="11" name="Rectangle 10">
              <a:extLst>
                <a:ext uri="{FF2B5EF4-FFF2-40B4-BE49-F238E27FC236}">
                  <a16:creationId xmlns:a16="http://schemas.microsoft.com/office/drawing/2014/main" id="{8E75B3F0-602D-4F90-9D43-F6901CB1D976}"/>
                </a:ext>
              </a:extLst>
            </p:cNvPr>
            <p:cNvSpPr/>
            <p:nvPr/>
          </p:nvSpPr>
          <p:spPr>
            <a:xfrm>
              <a:off x="618472" y="1563969"/>
              <a:ext cx="2248762" cy="3008692"/>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B8C524C-DCDF-42B7-BE30-989A189EC655}"/>
                </a:ext>
              </a:extLst>
            </p:cNvPr>
            <p:cNvSpPr txBox="1"/>
            <p:nvPr/>
          </p:nvSpPr>
          <p:spPr>
            <a:xfrm>
              <a:off x="649055" y="1563967"/>
              <a:ext cx="2145733" cy="2337669"/>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Because the lighthouse was built to guide sailors safely into Alexandria, it was dedicated to two gods, Zeus </a:t>
              </a:r>
              <a:r>
                <a:rPr lang="en-GB" sz="1800" b="0" i="0" u="none" strike="noStrike" dirty="0" err="1">
                  <a:solidFill>
                    <a:srgbClr val="000000"/>
                  </a:solidFill>
                  <a:effectLst/>
                </a:rPr>
                <a:t>Soter</a:t>
              </a:r>
              <a:r>
                <a:rPr lang="en-GB" sz="1800" b="0" i="0" u="none" strike="noStrike" dirty="0">
                  <a:solidFill>
                    <a:srgbClr val="000000"/>
                  </a:solidFill>
                  <a:effectLst/>
                </a:rPr>
                <a:t> (god of safety and deliverance) and Proteus (sometimes known as ‘The Old Man of the Sea’). </a:t>
              </a:r>
            </a:p>
          </p:txBody>
        </p:sp>
      </p:grpSp>
      <p:grpSp>
        <p:nvGrpSpPr>
          <p:cNvPr id="15" name="Group 14">
            <a:extLst>
              <a:ext uri="{FF2B5EF4-FFF2-40B4-BE49-F238E27FC236}">
                <a16:creationId xmlns:a16="http://schemas.microsoft.com/office/drawing/2014/main" id="{39D62777-545B-4405-8292-7A824742A37A}"/>
              </a:ext>
            </a:extLst>
          </p:cNvPr>
          <p:cNvGrpSpPr/>
          <p:nvPr/>
        </p:nvGrpSpPr>
        <p:grpSpPr>
          <a:xfrm>
            <a:off x="525309" y="4534973"/>
            <a:ext cx="5274242" cy="653382"/>
            <a:chOff x="618472" y="1563969"/>
            <a:chExt cx="2248762" cy="1272477"/>
          </a:xfrm>
        </p:grpSpPr>
        <p:sp>
          <p:nvSpPr>
            <p:cNvPr id="16" name="Rectangle 15">
              <a:extLst>
                <a:ext uri="{FF2B5EF4-FFF2-40B4-BE49-F238E27FC236}">
                  <a16:creationId xmlns:a16="http://schemas.microsoft.com/office/drawing/2014/main" id="{5E451E31-ABF0-4948-92E4-52724EEEEB84}"/>
                </a:ext>
              </a:extLst>
            </p:cNvPr>
            <p:cNvSpPr/>
            <p:nvPr/>
          </p:nvSpPr>
          <p:spPr>
            <a:xfrm>
              <a:off x="618472" y="1563969"/>
              <a:ext cx="2248762" cy="1258745"/>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BAC9475-E718-4EB8-8ABE-8BF855579EAE}"/>
                </a:ext>
              </a:extLst>
            </p:cNvPr>
            <p:cNvSpPr txBox="1"/>
            <p:nvPr/>
          </p:nvSpPr>
          <p:spPr>
            <a:xfrm>
              <a:off x="649055" y="1577701"/>
              <a:ext cx="1889727" cy="125874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It is believed the lighthouse took 15 years to complete. </a:t>
              </a:r>
            </a:p>
          </p:txBody>
        </p:sp>
      </p:grpSp>
      <p:grpSp>
        <p:nvGrpSpPr>
          <p:cNvPr id="25" name="Group 24">
            <a:extLst>
              <a:ext uri="{FF2B5EF4-FFF2-40B4-BE49-F238E27FC236}">
                <a16:creationId xmlns:a16="http://schemas.microsoft.com/office/drawing/2014/main" id="{C33575C1-9EB8-4641-8CE8-4A9521A24449}"/>
              </a:ext>
            </a:extLst>
          </p:cNvPr>
          <p:cNvGrpSpPr/>
          <p:nvPr/>
        </p:nvGrpSpPr>
        <p:grpSpPr>
          <a:xfrm>
            <a:off x="525309" y="5275830"/>
            <a:ext cx="8093381" cy="1017925"/>
            <a:chOff x="618472" y="5240318"/>
            <a:chExt cx="8093381" cy="1017925"/>
          </a:xfrm>
        </p:grpSpPr>
        <p:sp>
          <p:nvSpPr>
            <p:cNvPr id="6" name="Rectangle 5">
              <a:extLst>
                <a:ext uri="{FF2B5EF4-FFF2-40B4-BE49-F238E27FC236}">
                  <a16:creationId xmlns:a16="http://schemas.microsoft.com/office/drawing/2014/main" id="{9910E362-6133-4CBA-BBED-22B603BA2BC4}"/>
                </a:ext>
              </a:extLst>
            </p:cNvPr>
            <p:cNvSpPr/>
            <p:nvPr/>
          </p:nvSpPr>
          <p:spPr>
            <a:xfrm>
              <a:off x="636055" y="5240318"/>
              <a:ext cx="2149780" cy="646332"/>
            </a:xfrm>
            <a:prstGeom prst="rect">
              <a:avLst/>
            </a:prstGeom>
            <a:solidFill>
              <a:srgbClr val="FFFFFF"/>
            </a:solidFill>
            <a:ln w="38100">
              <a:solidFill>
                <a:srgbClr val="C0D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id="{A2B6102E-30D1-487A-AABC-DD0F473E2C69}"/>
                </a:ext>
              </a:extLst>
            </p:cNvPr>
            <p:cNvGrpSpPr/>
            <p:nvPr/>
          </p:nvGrpSpPr>
          <p:grpSpPr>
            <a:xfrm>
              <a:off x="618472" y="5611911"/>
              <a:ext cx="8093381" cy="646332"/>
              <a:chOff x="618472" y="1563967"/>
              <a:chExt cx="3019967" cy="1258747"/>
            </a:xfrm>
          </p:grpSpPr>
          <p:sp>
            <p:nvSpPr>
              <p:cNvPr id="20" name="Rectangle 19">
                <a:extLst>
                  <a:ext uri="{FF2B5EF4-FFF2-40B4-BE49-F238E27FC236}">
                    <a16:creationId xmlns:a16="http://schemas.microsoft.com/office/drawing/2014/main" id="{46566D9E-8A7D-46DB-97BC-CE9E8A5F5640}"/>
                  </a:ext>
                </a:extLst>
              </p:cNvPr>
              <p:cNvSpPr/>
              <p:nvPr/>
            </p:nvSpPr>
            <p:spPr>
              <a:xfrm>
                <a:off x="618472" y="1563967"/>
                <a:ext cx="2989384" cy="1258747"/>
              </a:xfrm>
              <a:prstGeom prst="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9A238AB0-5977-4F51-85A4-E9C07DA94FC6}"/>
                  </a:ext>
                </a:extLst>
              </p:cNvPr>
              <p:cNvSpPr txBox="1"/>
              <p:nvPr/>
            </p:nvSpPr>
            <p:spPr>
              <a:xfrm>
                <a:off x="649055" y="1563967"/>
                <a:ext cx="2989384" cy="1258745"/>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At the time, the Lighthouse of Alexandria was the second tallest structure in the world, behind another wonder of the world, the Great Pyramid of Giza.</a:t>
                </a:r>
              </a:p>
            </p:txBody>
          </p:sp>
        </p:grpSp>
        <p:sp>
          <p:nvSpPr>
            <p:cNvPr id="22" name="TextBox 21">
              <a:extLst>
                <a:ext uri="{FF2B5EF4-FFF2-40B4-BE49-F238E27FC236}">
                  <a16:creationId xmlns:a16="http://schemas.microsoft.com/office/drawing/2014/main" id="{73DBFAF3-32AD-468B-8C90-10E8C55901D3}"/>
                </a:ext>
              </a:extLst>
            </p:cNvPr>
            <p:cNvSpPr txBox="1"/>
            <p:nvPr/>
          </p:nvSpPr>
          <p:spPr>
            <a:xfrm>
              <a:off x="685463" y="5251765"/>
              <a:ext cx="4572000" cy="369332"/>
            </a:xfrm>
            <a:prstGeom prst="rect">
              <a:avLst/>
            </a:prstGeom>
            <a:noFill/>
          </p:spPr>
          <p:txBody>
            <a:bodyPr wrap="square">
              <a:spAutoFit/>
            </a:bodyPr>
            <a:lstStyle/>
            <a:p>
              <a:pPr rtl="0">
                <a:spcBef>
                  <a:spcPts val="1800"/>
                </a:spcBef>
                <a:spcAft>
                  <a:spcPts val="0"/>
                </a:spcAft>
              </a:pPr>
              <a:r>
                <a:rPr lang="en-GB" sz="1800" b="1" i="0" u="none" strike="noStrike" dirty="0">
                  <a:effectLst/>
                </a:rPr>
                <a:t>Did You Know…?</a:t>
              </a:r>
            </a:p>
          </p:txBody>
        </p:sp>
      </p:grpSp>
      <p:pic>
        <p:nvPicPr>
          <p:cNvPr id="27" name="Picture 26">
            <a:extLst>
              <a:ext uri="{FF2B5EF4-FFF2-40B4-BE49-F238E27FC236}">
                <a16:creationId xmlns:a16="http://schemas.microsoft.com/office/drawing/2014/main" id="{7B539B99-A887-4F8A-9AC4-94E5C4F12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90" t="7235" r="14972" b="10917"/>
          <a:stretch/>
        </p:blipFill>
        <p:spPr>
          <a:xfrm>
            <a:off x="5877543" y="2933629"/>
            <a:ext cx="2655215" cy="2598619"/>
          </a:xfrm>
          <a:prstGeom prst="rect">
            <a:avLst/>
          </a:prstGeom>
        </p:spPr>
      </p:pic>
    </p:spTree>
    <p:extLst>
      <p:ext uri="{BB962C8B-B14F-4D97-AF65-F5344CB8AC3E}">
        <p14:creationId xmlns:p14="http://schemas.microsoft.com/office/powerpoint/2010/main" val="19588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83</TotalTime>
  <Words>1050</Words>
  <Application>Microsoft Office PowerPoint</Application>
  <PresentationFormat>On-screen Show (4:3)</PresentationFormat>
  <Paragraphs>60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11</cp:revision>
  <dcterms:created xsi:type="dcterms:W3CDTF">2020-04-13T12:09:49Z</dcterms:created>
  <dcterms:modified xsi:type="dcterms:W3CDTF">2020-11-18T08:36:31Z</dcterms:modified>
</cp:coreProperties>
</file>