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Twinkl" pitchFamily="2"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4C"/>
    <a:srgbClr val="01407D"/>
    <a:srgbClr val="D81C33"/>
    <a:srgbClr val="BF0A2A"/>
    <a:srgbClr val="F08215"/>
    <a:srgbClr val="E94E13"/>
    <a:srgbClr val="E51E21"/>
    <a:srgbClr val="D47DB1"/>
    <a:srgbClr val="CC4794"/>
    <a:srgbClr val="CA0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showGuides="1">
      <p:cViewPr varScale="1">
        <p:scale>
          <a:sx n="77" d="100"/>
          <a:sy n="77" d="100"/>
        </p:scale>
        <p:origin x="102" y="91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Exploring the Taj Mahal</a:t>
            </a:r>
            <a:endParaRPr lang="en-GB" sz="3600" dirty="0">
              <a:latin typeface="+mn-lt"/>
            </a:endParaRPr>
          </a:p>
        </p:txBody>
      </p:sp>
      <p:sp>
        <p:nvSpPr>
          <p:cNvPr id="5" name="Rectangle 4"/>
          <p:cNvSpPr/>
          <p:nvPr/>
        </p:nvSpPr>
        <p:spPr>
          <a:xfrm>
            <a:off x="755650" y="1513945"/>
            <a:ext cx="3460215" cy="3385542"/>
          </a:xfrm>
          <a:prstGeom prst="rect">
            <a:avLst/>
          </a:prstGeom>
        </p:spPr>
        <p:txBody>
          <a:bodyPr wrap="square" lIns="0" tIns="0" rIns="0" bIns="0">
            <a:spAutoFit/>
          </a:bodyPr>
          <a:lstStyle/>
          <a:p>
            <a:r>
              <a:rPr lang="en-US" sz="2000" dirty="0"/>
              <a:t>The Taj Mahal is an extravagant tomb complex built in 1632.</a:t>
            </a:r>
            <a:br>
              <a:rPr lang="en-US" sz="2000" dirty="0"/>
            </a:br>
            <a:endParaRPr lang="en-US" sz="2000" dirty="0"/>
          </a:p>
          <a:p>
            <a:r>
              <a:rPr lang="en-US" sz="2000" dirty="0"/>
              <a:t>It is located on the south bank of the Yamuna River in Agra, India. </a:t>
            </a:r>
          </a:p>
          <a:p>
            <a:endParaRPr lang="en-US" sz="2000" dirty="0"/>
          </a:p>
          <a:p>
            <a:r>
              <a:rPr lang="en-US" sz="2000" dirty="0"/>
              <a:t>In 2007, the Taj Mahal was named one of the seven wonders of the modern world.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043" b="2304"/>
          <a:stretch/>
        </p:blipFill>
        <p:spPr>
          <a:xfrm>
            <a:off x="4437246" y="1473201"/>
            <a:ext cx="3951104" cy="4615480"/>
          </a:xfrm>
          <a:prstGeom prst="rect">
            <a:avLst/>
          </a:prstGeom>
          <a:ln w="19050">
            <a:solidFill>
              <a:srgbClr val="F1884C"/>
            </a:solidFill>
          </a:ln>
        </p:spPr>
      </p:pic>
      <p:sp>
        <p:nvSpPr>
          <p:cNvPr id="4" name="TextBox 3"/>
          <p:cNvSpPr txBox="1"/>
          <p:nvPr/>
        </p:nvSpPr>
        <p:spPr>
          <a:xfrm>
            <a:off x="5700529" y="3446532"/>
            <a:ext cx="712269" cy="338554"/>
          </a:xfrm>
          <a:prstGeom prst="rect">
            <a:avLst/>
          </a:prstGeom>
          <a:noFill/>
        </p:spPr>
        <p:txBody>
          <a:bodyPr wrap="square" rtlCol="0">
            <a:spAutoFit/>
          </a:bodyPr>
          <a:lstStyle/>
          <a:p>
            <a:r>
              <a:rPr lang="en-GB" sz="1600" b="1" dirty="0">
                <a:solidFill>
                  <a:srgbClr val="689429"/>
                </a:solidFill>
              </a:rPr>
              <a:t>India</a:t>
            </a:r>
          </a:p>
        </p:txBody>
      </p:sp>
      <p:sp>
        <p:nvSpPr>
          <p:cNvPr id="15" name="Line Callout 1 14"/>
          <p:cNvSpPr/>
          <p:nvPr/>
        </p:nvSpPr>
        <p:spPr>
          <a:xfrm>
            <a:off x="6612907" y="2742163"/>
            <a:ext cx="1209101" cy="283137"/>
          </a:xfrm>
          <a:prstGeom prst="borderCallout1">
            <a:avLst>
              <a:gd name="adj1" fmla="val 50573"/>
              <a:gd name="adj2" fmla="val -124"/>
              <a:gd name="adj3" fmla="val 53099"/>
              <a:gd name="adj4" fmla="val -51020"/>
            </a:avLst>
          </a:prstGeom>
          <a:solidFill>
            <a:srgbClr val="01407D"/>
          </a:solidFill>
          <a:ln w="28575">
            <a:solidFill>
              <a:srgbClr val="014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Taj Mahal</a:t>
            </a:r>
          </a:p>
        </p:txBody>
      </p:sp>
      <p:sp>
        <p:nvSpPr>
          <p:cNvPr id="8" name="Oval 7"/>
          <p:cNvSpPr/>
          <p:nvPr/>
        </p:nvSpPr>
        <p:spPr>
          <a:xfrm>
            <a:off x="5914745" y="2832224"/>
            <a:ext cx="122297" cy="121239"/>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264" t="25005" r="8264" b="20553"/>
          <a:stretch/>
        </p:blipFill>
        <p:spPr>
          <a:xfrm>
            <a:off x="755650" y="2840477"/>
            <a:ext cx="7632700" cy="3252347"/>
          </a:xfrm>
          <a:prstGeom prst="rect">
            <a:avLst/>
          </a:prstGeom>
          <a:ln w="19050">
            <a:solidFill>
              <a:srgbClr val="F1884C"/>
            </a:solidFill>
          </a:ln>
        </p:spPr>
      </p:pic>
      <p:sp>
        <p:nvSpPr>
          <p:cNvPr id="21" name="Title 20"/>
          <p:cNvSpPr>
            <a:spLocks noGrp="1"/>
          </p:cNvSpPr>
          <p:nvPr>
            <p:ph type="title"/>
          </p:nvPr>
        </p:nvSpPr>
        <p:spPr/>
        <p:txBody>
          <a:bodyPr/>
          <a:lstStyle/>
          <a:p>
            <a:r>
              <a:rPr lang="en-US" sz="3600" dirty="0"/>
              <a:t>Exploring the Taj Mahal</a:t>
            </a:r>
            <a:endParaRPr lang="en-GB" sz="3600" dirty="0">
              <a:latin typeface="+mn-lt"/>
            </a:endParaRPr>
          </a:p>
        </p:txBody>
      </p:sp>
      <p:sp>
        <p:nvSpPr>
          <p:cNvPr id="11" name="Rectangle 10"/>
          <p:cNvSpPr/>
          <p:nvPr/>
        </p:nvSpPr>
        <p:spPr>
          <a:xfrm>
            <a:off x="755650" y="1513945"/>
            <a:ext cx="7756052" cy="1107996"/>
          </a:xfrm>
          <a:prstGeom prst="rect">
            <a:avLst/>
          </a:prstGeom>
        </p:spPr>
        <p:txBody>
          <a:bodyPr wrap="square" lIns="0" tIns="0" rIns="0" bIns="0">
            <a:spAutoFit/>
          </a:bodyPr>
          <a:lstStyle/>
          <a:p>
            <a:r>
              <a:rPr lang="en-US" dirty="0"/>
              <a:t>The Taj Mahal was commissioned by Mughal Emperor Shah Jahan to house the remains of his </a:t>
            </a:r>
            <a:r>
              <a:rPr lang="en-US" dirty="0" err="1"/>
              <a:t>favourite</a:t>
            </a:r>
            <a:r>
              <a:rPr lang="en-US" dirty="0"/>
              <a:t> wife </a:t>
            </a:r>
            <a:r>
              <a:rPr lang="en-US" dirty="0" err="1"/>
              <a:t>Mumtaz</a:t>
            </a:r>
            <a:r>
              <a:rPr lang="en-US" dirty="0"/>
              <a:t> Mahal. </a:t>
            </a:r>
            <a:r>
              <a:rPr lang="en-US" dirty="0" err="1"/>
              <a:t>Mumtaz</a:t>
            </a:r>
            <a:r>
              <a:rPr lang="en-US" dirty="0"/>
              <a:t> died while giving birth to the couple’s 14</a:t>
            </a:r>
            <a:r>
              <a:rPr lang="en-US" baseline="30000" dirty="0"/>
              <a:t>th</a:t>
            </a:r>
            <a:r>
              <a:rPr lang="en-US" dirty="0"/>
              <a:t> child and Shah was so heartbroken he immediately began planning the most elaborate tomb he could make for her.</a:t>
            </a:r>
          </a:p>
        </p:txBody>
      </p:sp>
    </p:spTree>
    <p:extLst>
      <p:ext uri="{BB962C8B-B14F-4D97-AF65-F5344CB8AC3E}">
        <p14:creationId xmlns:p14="http://schemas.microsoft.com/office/powerpoint/2010/main" val="63835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The Central Building</a:t>
            </a:r>
            <a:endParaRPr lang="en-GB" sz="36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3" t="29124" r="213" b="7804"/>
          <a:stretch/>
        </p:blipFill>
        <p:spPr>
          <a:xfrm>
            <a:off x="755650" y="2869660"/>
            <a:ext cx="7632700" cy="3223163"/>
          </a:xfrm>
          <a:prstGeom prst="rect">
            <a:avLst/>
          </a:prstGeom>
          <a:ln w="19050">
            <a:solidFill>
              <a:srgbClr val="F1884C"/>
            </a:solidFill>
          </a:ln>
        </p:spPr>
      </p:pic>
      <p:sp>
        <p:nvSpPr>
          <p:cNvPr id="8" name="Rectangle 7"/>
          <p:cNvSpPr/>
          <p:nvPr/>
        </p:nvSpPr>
        <p:spPr>
          <a:xfrm>
            <a:off x="755650" y="1513945"/>
            <a:ext cx="7632700" cy="1107996"/>
          </a:xfrm>
          <a:prstGeom prst="rect">
            <a:avLst/>
          </a:prstGeom>
        </p:spPr>
        <p:txBody>
          <a:bodyPr wrap="square" lIns="0" tIns="0" rIns="0" bIns="0">
            <a:spAutoFit/>
          </a:bodyPr>
          <a:lstStyle/>
          <a:p>
            <a:r>
              <a:rPr lang="en-US" dirty="0"/>
              <a:t>The central building is made of white marble mined from Northern India and inlaid with 28 types of precious and semi precious jewels, such as jade from China, lapis lazuli from Afghanistan and sapphire from Sri Lanka. These glimmer when you shine a torch against them.</a:t>
            </a:r>
          </a:p>
        </p:txBody>
      </p:sp>
    </p:spTree>
    <p:extLst>
      <p:ext uri="{BB962C8B-B14F-4D97-AF65-F5344CB8AC3E}">
        <p14:creationId xmlns:p14="http://schemas.microsoft.com/office/powerpoint/2010/main" val="16299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Surrounding the Taj Mahal</a:t>
            </a:r>
            <a:endParaRPr lang="en-GB" sz="3600" dirty="0">
              <a:latin typeface="+mn-lt"/>
            </a:endParaRPr>
          </a:p>
        </p:txBody>
      </p:sp>
      <p:sp>
        <p:nvSpPr>
          <p:cNvPr id="8" name="Rectangle 7"/>
          <p:cNvSpPr/>
          <p:nvPr/>
        </p:nvSpPr>
        <p:spPr>
          <a:xfrm>
            <a:off x="755649" y="1513945"/>
            <a:ext cx="4633473" cy="2031325"/>
          </a:xfrm>
          <a:prstGeom prst="rect">
            <a:avLst/>
          </a:prstGeom>
        </p:spPr>
        <p:txBody>
          <a:bodyPr wrap="square" lIns="0" tIns="0" rIns="0" bIns="0">
            <a:spAutoFit/>
          </a:bodyPr>
          <a:lstStyle/>
          <a:p>
            <a:r>
              <a:rPr lang="en-US" sz="2200" dirty="0"/>
              <a:t>Either side of the main building</a:t>
            </a:r>
            <a:br>
              <a:rPr lang="en-US" sz="2200" dirty="0"/>
            </a:br>
            <a:r>
              <a:rPr lang="en-US" sz="2200" dirty="0"/>
              <a:t>are other buildings made</a:t>
            </a:r>
            <a:br>
              <a:rPr lang="en-US" sz="2200" dirty="0"/>
            </a:br>
            <a:r>
              <a:rPr lang="en-US" sz="2200" dirty="0"/>
              <a:t>from red sandstone as</a:t>
            </a:r>
            <a:br>
              <a:rPr lang="en-US" sz="2200" dirty="0"/>
            </a:br>
            <a:r>
              <a:rPr lang="en-US" sz="2200" dirty="0"/>
              <a:t>well as gates and fences</a:t>
            </a:r>
            <a:br>
              <a:rPr lang="en-US" sz="2200" dirty="0"/>
            </a:br>
            <a:r>
              <a:rPr lang="en-US" sz="2200" dirty="0"/>
              <a:t>that border the three</a:t>
            </a:r>
            <a:br>
              <a:rPr lang="en-US" sz="2200" dirty="0"/>
            </a:br>
            <a:r>
              <a:rPr lang="en-US" sz="2200" dirty="0"/>
              <a:t>sides of the complex.</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2" b="24884"/>
          <a:stretch/>
        </p:blipFill>
        <p:spPr>
          <a:xfrm>
            <a:off x="3991707" y="1614791"/>
            <a:ext cx="4396643" cy="4396643"/>
          </a:xfrm>
          <a:prstGeom prst="ellipse">
            <a:avLst/>
          </a:prstGeom>
          <a:ln w="19050">
            <a:solidFill>
              <a:srgbClr val="F1884C"/>
            </a:solidFill>
          </a:ln>
        </p:spPr>
      </p:pic>
    </p:spTree>
    <p:extLst>
      <p:ext uri="{BB962C8B-B14F-4D97-AF65-F5344CB8AC3E}">
        <p14:creationId xmlns:p14="http://schemas.microsoft.com/office/powerpoint/2010/main" val="124301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The Garden and Reflective Pool</a:t>
            </a:r>
            <a:endParaRPr lang="en-GB" sz="3600" dirty="0">
              <a:latin typeface="+mn-lt"/>
            </a:endParaRPr>
          </a:p>
        </p:txBody>
      </p:sp>
      <p:sp>
        <p:nvSpPr>
          <p:cNvPr id="8" name="Rectangle 7"/>
          <p:cNvSpPr/>
          <p:nvPr/>
        </p:nvSpPr>
        <p:spPr>
          <a:xfrm>
            <a:off x="755650" y="1513945"/>
            <a:ext cx="7632700" cy="830997"/>
          </a:xfrm>
          <a:prstGeom prst="rect">
            <a:avLst/>
          </a:prstGeom>
        </p:spPr>
        <p:txBody>
          <a:bodyPr wrap="square" lIns="0" tIns="0" rIns="0" bIns="0">
            <a:spAutoFit/>
          </a:bodyPr>
          <a:lstStyle/>
          <a:p>
            <a:r>
              <a:rPr lang="en-US" dirty="0"/>
              <a:t>The Taj Mahal’s design was influenced by Persian, Indian and Islamic cultures. The focus was on geometric patterns and symmetry, which the gardens and reflective pool demonstrate beautifully.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3390" b="5393"/>
          <a:stretch/>
        </p:blipFill>
        <p:spPr>
          <a:xfrm>
            <a:off x="774836" y="2529191"/>
            <a:ext cx="7613514" cy="3495540"/>
          </a:xfrm>
          <a:prstGeom prst="rect">
            <a:avLst/>
          </a:prstGeom>
          <a:ln w="19050">
            <a:solidFill>
              <a:srgbClr val="F1884C"/>
            </a:solidFill>
          </a:ln>
        </p:spPr>
      </p:pic>
    </p:spTree>
    <p:extLst>
      <p:ext uri="{BB962C8B-B14F-4D97-AF65-F5344CB8AC3E}">
        <p14:creationId xmlns:p14="http://schemas.microsoft.com/office/powerpoint/2010/main" val="159958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The Cost of the Taj Mahal</a:t>
            </a:r>
            <a:endParaRPr lang="en-GB" sz="3600" dirty="0">
              <a:latin typeface="+mn-lt"/>
            </a:endParaRPr>
          </a:p>
        </p:txBody>
      </p:sp>
      <p:sp>
        <p:nvSpPr>
          <p:cNvPr id="8" name="Rectangle 7"/>
          <p:cNvSpPr/>
          <p:nvPr/>
        </p:nvSpPr>
        <p:spPr>
          <a:xfrm>
            <a:off x="755650" y="1513945"/>
            <a:ext cx="3349422" cy="2769989"/>
          </a:xfrm>
          <a:prstGeom prst="rect">
            <a:avLst/>
          </a:prstGeom>
        </p:spPr>
        <p:txBody>
          <a:bodyPr wrap="square" lIns="0" tIns="0" rIns="0" bIns="0">
            <a:spAutoFit/>
          </a:bodyPr>
          <a:lstStyle/>
          <a:p>
            <a:r>
              <a:rPr lang="en-US" sz="2000" dirty="0">
                <a:solidFill>
                  <a:srgbClr val="000000"/>
                </a:solidFill>
              </a:rPr>
              <a:t>The Taj Mahal took 12 years, 20,000 workers and 1,000 elephants to build. </a:t>
            </a:r>
          </a:p>
          <a:p>
            <a:endParaRPr lang="en-US" sz="2000" dirty="0">
              <a:solidFill>
                <a:srgbClr val="000000"/>
              </a:solidFill>
            </a:endParaRPr>
          </a:p>
          <a:p>
            <a:r>
              <a:rPr lang="en-US" sz="2000" dirty="0">
                <a:solidFill>
                  <a:srgbClr val="000000"/>
                </a:solidFill>
              </a:rPr>
              <a:t>The estimated cost at the time it was built was 32 million rupees, which converts to over a trillion Australian dollars today.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085" r="6235"/>
          <a:stretch/>
        </p:blipFill>
        <p:spPr>
          <a:xfrm>
            <a:off x="4215385" y="1624721"/>
            <a:ext cx="4172964" cy="4172964"/>
          </a:xfrm>
          <a:prstGeom prst="ellipse">
            <a:avLst/>
          </a:prstGeom>
          <a:ln w="19050">
            <a:solidFill>
              <a:srgbClr val="F1884C"/>
            </a:solidFill>
          </a:ln>
        </p:spPr>
      </p:pic>
    </p:spTree>
    <p:extLst>
      <p:ext uri="{BB962C8B-B14F-4D97-AF65-F5344CB8AC3E}">
        <p14:creationId xmlns:p14="http://schemas.microsoft.com/office/powerpoint/2010/main" val="69193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A Second Taj Mahal?</a:t>
            </a:r>
            <a:endParaRPr lang="en-GB" sz="3600" dirty="0">
              <a:latin typeface="+mn-lt"/>
            </a:endParaRPr>
          </a:p>
        </p:txBody>
      </p:sp>
      <p:sp>
        <p:nvSpPr>
          <p:cNvPr id="8" name="Rectangle 7"/>
          <p:cNvSpPr/>
          <p:nvPr/>
        </p:nvSpPr>
        <p:spPr>
          <a:xfrm>
            <a:off x="755650" y="1513945"/>
            <a:ext cx="7632700" cy="830997"/>
          </a:xfrm>
          <a:prstGeom prst="rect">
            <a:avLst/>
          </a:prstGeom>
        </p:spPr>
        <p:txBody>
          <a:bodyPr wrap="square" lIns="0" tIns="0" rIns="0" bIns="0">
            <a:spAutoFit/>
          </a:bodyPr>
          <a:lstStyle/>
          <a:p>
            <a:r>
              <a:rPr lang="en-US" dirty="0"/>
              <a:t>Shah Jahan announced plans for a second, black Taj Mahal to mirror the white one and house his remains when he died. As the first Taj Mahal had bankrupted his empire, the people revolted and he was arrested.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13" y="2566957"/>
            <a:ext cx="5758774" cy="3518252"/>
          </a:xfrm>
          <a:prstGeom prst="rect">
            <a:avLst/>
          </a:prstGeom>
        </p:spPr>
      </p:pic>
    </p:spTree>
    <p:extLst>
      <p:ext uri="{BB962C8B-B14F-4D97-AF65-F5344CB8AC3E}">
        <p14:creationId xmlns:p14="http://schemas.microsoft.com/office/powerpoint/2010/main" val="313596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t>Shah Jahan</a:t>
            </a:r>
            <a:endParaRPr lang="en-GB" sz="3600" dirty="0">
              <a:latin typeface="+mn-lt"/>
            </a:endParaRPr>
          </a:p>
        </p:txBody>
      </p:sp>
      <p:sp>
        <p:nvSpPr>
          <p:cNvPr id="8" name="Rectangle 7"/>
          <p:cNvSpPr/>
          <p:nvPr/>
        </p:nvSpPr>
        <p:spPr>
          <a:xfrm>
            <a:off x="755649" y="1513945"/>
            <a:ext cx="4526469" cy="2154436"/>
          </a:xfrm>
          <a:prstGeom prst="rect">
            <a:avLst/>
          </a:prstGeom>
        </p:spPr>
        <p:txBody>
          <a:bodyPr wrap="square" lIns="0" tIns="0" rIns="0" bIns="0">
            <a:spAutoFit/>
          </a:bodyPr>
          <a:lstStyle/>
          <a:p>
            <a:r>
              <a:rPr lang="en-US" sz="2000" dirty="0"/>
              <a:t>Shah Jahan spent the rest of his life</a:t>
            </a:r>
            <a:br>
              <a:rPr lang="en-US" sz="2000" dirty="0"/>
            </a:br>
            <a:r>
              <a:rPr lang="en-US" sz="2000" dirty="0"/>
              <a:t>in Agra’s Red Fort in a cell that</a:t>
            </a:r>
            <a:br>
              <a:rPr lang="en-US" sz="2000" dirty="0"/>
            </a:br>
            <a:r>
              <a:rPr lang="en-US" sz="2000" dirty="0"/>
              <a:t>looked out to the Taj Mahal, the</a:t>
            </a:r>
            <a:br>
              <a:rPr lang="en-US" sz="2000" dirty="0"/>
            </a:br>
            <a:r>
              <a:rPr lang="en-US" sz="2000" dirty="0"/>
              <a:t>building that got him into so</a:t>
            </a:r>
            <a:br>
              <a:rPr lang="en-US" sz="2000" dirty="0"/>
            </a:br>
            <a:r>
              <a:rPr lang="en-US" sz="2000" dirty="0"/>
              <a:t>much trouble. When he died</a:t>
            </a:r>
            <a:br>
              <a:rPr lang="en-US" sz="2000" dirty="0"/>
            </a:br>
            <a:r>
              <a:rPr lang="en-US" sz="2000" dirty="0"/>
              <a:t>he was buried beside </a:t>
            </a:r>
            <a:r>
              <a:rPr lang="en-US" sz="2000" dirty="0" err="1"/>
              <a:t>Mumtaz</a:t>
            </a:r>
            <a:br>
              <a:rPr lang="en-US" sz="2000" dirty="0"/>
            </a:br>
            <a:r>
              <a:rPr lang="en-US" sz="2000" dirty="0"/>
              <a:t>under the Taj Mahal.</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500" b="12500"/>
          <a:stretch/>
        </p:blipFill>
        <p:spPr>
          <a:xfrm>
            <a:off x="4367720" y="1698810"/>
            <a:ext cx="4020630" cy="4020630"/>
          </a:xfrm>
          <a:prstGeom prst="ellipse">
            <a:avLst/>
          </a:prstGeom>
          <a:ln w="19050">
            <a:solidFill>
              <a:srgbClr val="F1884C"/>
            </a:solidFill>
          </a:ln>
        </p:spPr>
      </p:pic>
    </p:spTree>
    <p:extLst>
      <p:ext uri="{BB962C8B-B14F-4D97-AF65-F5344CB8AC3E}">
        <p14:creationId xmlns:p14="http://schemas.microsoft.com/office/powerpoint/2010/main" val="1277035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133</TotalTime>
  <Words>275</Words>
  <Application>Microsoft Office PowerPoint</Application>
  <PresentationFormat>On-screen Show (4:3)</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Twinkl</vt:lpstr>
      <vt:lpstr>Arial</vt:lpstr>
      <vt:lpstr>Calibri</vt:lpstr>
      <vt:lpstr>Office Theme</vt:lpstr>
      <vt:lpstr>PowerPoint Presentation</vt:lpstr>
      <vt:lpstr>Exploring the Taj Mahal</vt:lpstr>
      <vt:lpstr>Exploring the Taj Mahal</vt:lpstr>
      <vt:lpstr>The Central Building</vt:lpstr>
      <vt:lpstr>Surrounding the Taj Mahal</vt:lpstr>
      <vt:lpstr>The Garden and Reflective Pool</vt:lpstr>
      <vt:lpstr>The Cost of the Taj Mahal</vt:lpstr>
      <vt:lpstr>A Second Taj Mahal?</vt:lpstr>
      <vt:lpstr>Shah Jahan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Monique Davis</dc:creator>
  <cp:lastModifiedBy>Samantha Hunter</cp:lastModifiedBy>
  <cp:revision>15</cp:revision>
  <dcterms:created xsi:type="dcterms:W3CDTF">2019-12-05T04:05:11Z</dcterms:created>
  <dcterms:modified xsi:type="dcterms:W3CDTF">2019-12-10T15:44:49Z</dcterms:modified>
</cp:coreProperties>
</file>