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75" r:id="rId3"/>
    <p:sldId id="276" r:id="rId4"/>
    <p:sldId id="277" r:id="rId5"/>
    <p:sldId id="278" r:id="rId6"/>
    <p:sldId id="279" r:id="rId7"/>
    <p:sldId id="280" r:id="rId8"/>
    <p:sldId id="281" r:id="rId9"/>
    <p:sldId id="282" r:id="rId10"/>
    <p:sldId id="283"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hHA6H7jKqulKsVDVGgL5SeEGgkIw==" r:id="rId2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ael Pickering" initials="" lastIdx="15" clrIdx="0"/>
  <p:cmAuthor id="1" name="Jo Duffi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AD1BE"/>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3" d="100"/>
          <a:sy n="93" d="100"/>
        </p:scale>
        <p:origin x="1980"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winkl.co.uk/resources/ks2-around-the-world/ks2-around-the-world-south-america/ks2-around-the-world-brazi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9A332F8E-1BDB-431C-82CF-87A07AB1298A}"/>
              </a:ext>
            </a:extLst>
          </p:cNvPr>
          <p:cNvSpPr/>
          <p:nvPr/>
        </p:nvSpPr>
        <p:spPr>
          <a:xfrm>
            <a:off x="3926048" y="5360565"/>
            <a:ext cx="1291904" cy="872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B74E4631-B3C2-44A9-829E-F6BBA84C574C}"/>
              </a:ext>
            </a:extLst>
          </p:cNvPr>
          <p:cNvSpPr/>
          <p:nvPr/>
        </p:nvSpPr>
        <p:spPr>
          <a:xfrm>
            <a:off x="8456102" y="6233020"/>
            <a:ext cx="687897" cy="62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BEB81B-C7FC-47E6-903D-70C799AA2EB2}"/>
              </a:ext>
            </a:extLst>
          </p:cNvPr>
          <p:cNvSpPr/>
          <p:nvPr/>
        </p:nvSpPr>
        <p:spPr>
          <a:xfrm>
            <a:off x="564776" y="2788024"/>
            <a:ext cx="4150659" cy="1396447"/>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1FB661-AE53-4586-BFB5-FD670E973B95}"/>
              </a:ext>
            </a:extLst>
          </p:cNvPr>
          <p:cNvSpPr>
            <a:spLocks noGrp="1"/>
          </p:cNvSpPr>
          <p:nvPr>
            <p:ph type="title"/>
          </p:nvPr>
        </p:nvSpPr>
        <p:spPr/>
        <p:txBody>
          <a:bodyPr/>
          <a:lstStyle/>
          <a:p>
            <a:r>
              <a:rPr lang="en-GB" b="1" i="0" u="none" strike="noStrike" dirty="0">
                <a:solidFill>
                  <a:srgbClr val="000000"/>
                </a:solidFill>
                <a:effectLst/>
                <a:latin typeface="+mn-lt"/>
              </a:rPr>
              <a:t>Christ the Redeemer</a:t>
            </a:r>
            <a:endParaRPr lang="en-GB" dirty="0">
              <a:latin typeface="+mn-lt"/>
            </a:endParaRPr>
          </a:p>
        </p:txBody>
      </p:sp>
      <p:sp>
        <p:nvSpPr>
          <p:cNvPr id="3" name="Rectangle 2">
            <a:hlinkClick r:id="rId2"/>
            <a:extLst>
              <a:ext uri="{FF2B5EF4-FFF2-40B4-BE49-F238E27FC236}">
                <a16:creationId xmlns:a16="http://schemas.microsoft.com/office/drawing/2014/main" id="{A00C6D86-F86C-4C78-B8A2-98152996DF8F}"/>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B91392B-63BC-4E6C-A2E7-CC30E40A7A0F}"/>
              </a:ext>
            </a:extLst>
          </p:cNvPr>
          <p:cNvSpPr txBox="1"/>
          <p:nvPr/>
        </p:nvSpPr>
        <p:spPr>
          <a:xfrm>
            <a:off x="636494" y="1473201"/>
            <a:ext cx="7819608" cy="1200329"/>
          </a:xfrm>
          <a:prstGeom prst="rect">
            <a:avLst/>
          </a:prstGeom>
          <a:noFill/>
        </p:spPr>
        <p:txBody>
          <a:bodyPr wrap="square">
            <a:spAutoFit/>
          </a:bodyPr>
          <a:lstStyle/>
          <a:p>
            <a:pPr algn="just"/>
            <a:r>
              <a:rPr lang="en-GB" sz="1800" b="0" i="0" u="none" strike="noStrike" dirty="0">
                <a:solidFill>
                  <a:srgbClr val="000000"/>
                </a:solidFill>
                <a:effectLst/>
              </a:rPr>
              <a:t>October 2006 was the 75</a:t>
            </a:r>
            <a:r>
              <a:rPr lang="en-GB" sz="1800" b="0" i="0" u="none" strike="noStrike" baseline="30000" dirty="0">
                <a:solidFill>
                  <a:srgbClr val="000000"/>
                </a:solidFill>
                <a:effectLst/>
              </a:rPr>
              <a:t>th</a:t>
            </a:r>
            <a:r>
              <a:rPr lang="en-GB" sz="1800" b="0" i="0" u="none" strike="noStrike" dirty="0">
                <a:solidFill>
                  <a:srgbClr val="000000"/>
                </a:solidFill>
                <a:effectLst/>
              </a:rPr>
              <a:t> anniversary of the completion of the statue. To mark the anniversary, a chapel was made in the hollow base of the statue. After special prayers and blessings from a priest, the chapel was opened to be used for baptisms and weddings.</a:t>
            </a:r>
            <a:endParaRPr lang="en-GB" dirty="0"/>
          </a:p>
        </p:txBody>
      </p:sp>
      <p:pic>
        <p:nvPicPr>
          <p:cNvPr id="7" name="Picture 6">
            <a:extLst>
              <a:ext uri="{FF2B5EF4-FFF2-40B4-BE49-F238E27FC236}">
                <a16:creationId xmlns:a16="http://schemas.microsoft.com/office/drawing/2014/main" id="{FE803BFC-4F14-4FE4-A5C9-4C5F0C5D17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802" t="6348" r="6368"/>
          <a:stretch/>
        </p:blipFill>
        <p:spPr>
          <a:xfrm>
            <a:off x="4135113" y="2788024"/>
            <a:ext cx="4320989" cy="3416911"/>
          </a:xfrm>
          <a:prstGeom prst="rect">
            <a:avLst/>
          </a:prstGeom>
        </p:spPr>
      </p:pic>
      <p:sp>
        <p:nvSpPr>
          <p:cNvPr id="9" name="TextBox 8">
            <a:extLst>
              <a:ext uri="{FF2B5EF4-FFF2-40B4-BE49-F238E27FC236}">
                <a16:creationId xmlns:a16="http://schemas.microsoft.com/office/drawing/2014/main" id="{39F19933-514E-4A84-950B-0752B504F418}"/>
              </a:ext>
            </a:extLst>
          </p:cNvPr>
          <p:cNvSpPr txBox="1"/>
          <p:nvPr/>
        </p:nvSpPr>
        <p:spPr>
          <a:xfrm>
            <a:off x="636494" y="2876817"/>
            <a:ext cx="3370730" cy="1200329"/>
          </a:xfrm>
          <a:prstGeom prst="rect">
            <a:avLst/>
          </a:prstGeom>
          <a:noFill/>
        </p:spPr>
        <p:txBody>
          <a:bodyPr wrap="square">
            <a:spAutoFit/>
          </a:bodyPr>
          <a:lstStyle/>
          <a:p>
            <a:pPr algn="just"/>
            <a:r>
              <a:rPr lang="en-GB" sz="1800" b="0" i="0" u="none" strike="noStrike" dirty="0">
                <a:solidFill>
                  <a:srgbClr val="000000"/>
                </a:solidFill>
                <a:effectLst/>
              </a:rPr>
              <a:t>In 2010, the statue was lit in green and yellow in support of Brazil’s football team playing in the football World Cup.</a:t>
            </a:r>
            <a:endParaRPr lang="en-GB" dirty="0"/>
          </a:p>
        </p:txBody>
      </p:sp>
    </p:spTree>
    <p:extLst>
      <p:ext uri="{BB962C8B-B14F-4D97-AF65-F5344CB8AC3E}">
        <p14:creationId xmlns:p14="http://schemas.microsoft.com/office/powerpoint/2010/main" val="363325723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7D4FEB0-54D3-4B06-9EAB-1037C09E0EAF}"/>
              </a:ext>
            </a:extLst>
          </p:cNvPr>
          <p:cNvSpPr/>
          <p:nvPr/>
        </p:nvSpPr>
        <p:spPr>
          <a:xfrm>
            <a:off x="3926048" y="2992772"/>
            <a:ext cx="1291904" cy="872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219A5E93-0FB4-43E7-BD67-42333FEEA8FC}"/>
              </a:ext>
            </a:extLst>
          </p:cNvPr>
          <p:cNvSpPr/>
          <p:nvPr/>
        </p:nvSpPr>
        <p:spPr>
          <a:xfrm>
            <a:off x="8456102" y="6233020"/>
            <a:ext cx="687897" cy="62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DAAA-7512-4F24-B9DC-7C8CB6B2B8C2}"/>
              </a:ext>
            </a:extLst>
          </p:cNvPr>
          <p:cNvSpPr>
            <a:spLocks noGrp="1"/>
          </p:cNvSpPr>
          <p:nvPr>
            <p:ph type="title"/>
          </p:nvPr>
        </p:nvSpPr>
        <p:spPr>
          <a:xfrm>
            <a:off x="302004" y="478895"/>
            <a:ext cx="8459160" cy="994306"/>
          </a:xfrm>
        </p:spPr>
        <p:txBody>
          <a:bodyPr/>
          <a:lstStyle/>
          <a:p>
            <a:r>
              <a:rPr lang="en-GB" sz="3600" b="1" i="0" u="none" strike="noStrike" dirty="0">
                <a:solidFill>
                  <a:srgbClr val="000000"/>
                </a:solidFill>
                <a:effectLst/>
                <a:latin typeface="+mn-lt"/>
              </a:rPr>
              <a:t>The New Seven Wonders of the World</a:t>
            </a:r>
            <a:endParaRPr lang="en-GB" sz="3600" dirty="0">
              <a:latin typeface="+mn-lt"/>
            </a:endParaRPr>
          </a:p>
        </p:txBody>
      </p:sp>
      <p:sp>
        <p:nvSpPr>
          <p:cNvPr id="3" name="Rectangle 2">
            <a:hlinkClick r:id="rId2"/>
            <a:extLst>
              <a:ext uri="{FF2B5EF4-FFF2-40B4-BE49-F238E27FC236}">
                <a16:creationId xmlns:a16="http://schemas.microsoft.com/office/drawing/2014/main" id="{D85415D8-389E-497F-8275-7C4477AD2A32}"/>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E3E926F-B948-4D34-8112-BA71DD049BBA}"/>
              </a:ext>
            </a:extLst>
          </p:cNvPr>
          <p:cNvSpPr txBox="1"/>
          <p:nvPr/>
        </p:nvSpPr>
        <p:spPr>
          <a:xfrm>
            <a:off x="604007" y="1467244"/>
            <a:ext cx="7935986" cy="923330"/>
          </a:xfrm>
          <a:prstGeom prst="rect">
            <a:avLst/>
          </a:prstGeom>
          <a:noFill/>
        </p:spPr>
        <p:txBody>
          <a:bodyPr wrap="square">
            <a:spAutoFit/>
          </a:bodyPr>
          <a:lstStyle/>
          <a:p>
            <a:pPr algn="just"/>
            <a:r>
              <a:rPr lang="en-GB" sz="1800" b="0" i="0" u="none" strike="noStrike" dirty="0">
                <a:solidFill>
                  <a:srgbClr val="1C1C1C"/>
                </a:solidFill>
                <a:effectLst/>
              </a:rPr>
              <a:t>The ancient world had seven significant places, known as ‘The Seven Wonders of the World’. In 2000, a campaign was started to choose seven wonders of the modern world. </a:t>
            </a:r>
            <a:endParaRPr lang="en-GB" dirty="0"/>
          </a:p>
        </p:txBody>
      </p:sp>
      <p:grpSp>
        <p:nvGrpSpPr>
          <p:cNvPr id="12" name="Group 11">
            <a:extLst>
              <a:ext uri="{FF2B5EF4-FFF2-40B4-BE49-F238E27FC236}">
                <a16:creationId xmlns:a16="http://schemas.microsoft.com/office/drawing/2014/main" id="{C92473A0-322A-4B90-913D-C9454B31AAC9}"/>
              </a:ext>
            </a:extLst>
          </p:cNvPr>
          <p:cNvGrpSpPr/>
          <p:nvPr/>
        </p:nvGrpSpPr>
        <p:grpSpPr>
          <a:xfrm>
            <a:off x="687897" y="2572653"/>
            <a:ext cx="7972598" cy="3076743"/>
            <a:chOff x="704675" y="2992103"/>
            <a:chExt cx="7972598" cy="3076743"/>
          </a:xfrm>
        </p:grpSpPr>
        <p:sp>
          <p:nvSpPr>
            <p:cNvPr id="8" name="Rectangle 7">
              <a:extLst>
                <a:ext uri="{FF2B5EF4-FFF2-40B4-BE49-F238E27FC236}">
                  <a16:creationId xmlns:a16="http://schemas.microsoft.com/office/drawing/2014/main" id="{30B57FF4-15B2-4C13-AE48-58F307E2C417}"/>
                </a:ext>
              </a:extLst>
            </p:cNvPr>
            <p:cNvSpPr/>
            <p:nvPr/>
          </p:nvSpPr>
          <p:spPr>
            <a:xfrm>
              <a:off x="704675" y="2992103"/>
              <a:ext cx="7751428" cy="2611705"/>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CB6AB51-76A0-4F45-B3FF-9BB3181FC7FA}"/>
                </a:ext>
              </a:extLst>
            </p:cNvPr>
            <p:cNvSpPr txBox="1"/>
            <p:nvPr/>
          </p:nvSpPr>
          <p:spPr>
            <a:xfrm>
              <a:off x="741287" y="3052636"/>
              <a:ext cx="7935986" cy="3016210"/>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Over 100 million votes were cast. The final seven places chosen were: </a:t>
              </a:r>
              <a:endParaRPr lang="en-GB" b="0" dirty="0">
                <a:effectLst/>
              </a:endParaRPr>
            </a:p>
            <a:p>
              <a:pPr marL="565150" indent="-285750" rtl="0">
                <a:spcBef>
                  <a:spcPts val="1200"/>
                </a:spcBef>
                <a:spcAft>
                  <a:spcPts val="0"/>
                </a:spcAft>
                <a:buFont typeface="Arial" panose="020B0604020202020204" pitchFamily="34" charset="0"/>
                <a:buChar char="•"/>
              </a:pPr>
              <a:r>
                <a:rPr lang="en-GB" sz="1800" b="0" i="0" u="none" strike="noStrike" dirty="0">
                  <a:solidFill>
                    <a:srgbClr val="1C1C1C"/>
                  </a:solidFill>
                  <a:effectLst/>
                </a:rPr>
                <a:t>Chichén Itzá, Mexico;</a:t>
              </a:r>
              <a:endParaRPr lang="en-GB" b="0" dirty="0">
                <a:effectLst/>
              </a:endParaRPr>
            </a:p>
            <a:p>
              <a:pPr marL="565150" indent="-285750" rtl="0">
                <a:spcBef>
                  <a:spcPts val="0"/>
                </a:spcBef>
                <a:spcAft>
                  <a:spcPts val="0"/>
                </a:spcAft>
                <a:buFont typeface="Arial" panose="020B0604020202020204" pitchFamily="34" charset="0"/>
                <a:buChar char="•"/>
              </a:pPr>
              <a:r>
                <a:rPr lang="en-GB" sz="1800" b="0" i="0" u="none" strike="noStrike" dirty="0">
                  <a:solidFill>
                    <a:srgbClr val="1C1C1C"/>
                  </a:solidFill>
                  <a:effectLst/>
                </a:rPr>
                <a:t>Machu Picchu, Peru;</a:t>
              </a:r>
              <a:endParaRPr lang="en-GB" b="0" dirty="0">
                <a:effectLst/>
              </a:endParaRPr>
            </a:p>
            <a:p>
              <a:pPr marL="565150" indent="-285750" rtl="0">
                <a:spcBef>
                  <a:spcPts val="0"/>
                </a:spcBef>
                <a:spcAft>
                  <a:spcPts val="0"/>
                </a:spcAft>
                <a:buFont typeface="Arial" panose="020B0604020202020204" pitchFamily="34" charset="0"/>
                <a:buChar char="•"/>
              </a:pPr>
              <a:r>
                <a:rPr lang="en-GB" sz="1800" b="0" i="0" u="none" strike="noStrike" dirty="0">
                  <a:solidFill>
                    <a:srgbClr val="1C1C1C"/>
                  </a:solidFill>
                  <a:effectLst/>
                </a:rPr>
                <a:t>Christ the Redeemer, Brazil;</a:t>
              </a:r>
              <a:endParaRPr lang="en-GB" b="0" dirty="0">
                <a:effectLst/>
              </a:endParaRPr>
            </a:p>
            <a:p>
              <a:pPr marL="565150" indent="-285750" rtl="0">
                <a:spcBef>
                  <a:spcPts val="0"/>
                </a:spcBef>
                <a:spcAft>
                  <a:spcPts val="0"/>
                </a:spcAft>
                <a:buFont typeface="Arial" panose="020B0604020202020204" pitchFamily="34" charset="0"/>
                <a:buChar char="•"/>
              </a:pPr>
              <a:r>
                <a:rPr lang="en-GB" sz="1800" b="0" i="0" u="none" strike="noStrike" dirty="0">
                  <a:solidFill>
                    <a:srgbClr val="1C1C1C"/>
                  </a:solidFill>
                  <a:effectLst/>
                </a:rPr>
                <a:t>The Colosseum, Italy;</a:t>
              </a:r>
              <a:endParaRPr lang="en-GB" b="0" dirty="0">
                <a:effectLst/>
              </a:endParaRPr>
            </a:p>
            <a:p>
              <a:pPr marL="565150" indent="-285750" rtl="0">
                <a:spcBef>
                  <a:spcPts val="0"/>
                </a:spcBef>
                <a:spcAft>
                  <a:spcPts val="0"/>
                </a:spcAft>
                <a:buFont typeface="Arial" panose="020B0604020202020204" pitchFamily="34" charset="0"/>
                <a:buChar char="•"/>
              </a:pPr>
              <a:r>
                <a:rPr lang="en-GB" sz="1800" b="0" i="0" u="none" strike="noStrike" dirty="0">
                  <a:solidFill>
                    <a:srgbClr val="1C1C1C"/>
                  </a:solidFill>
                  <a:effectLst/>
                </a:rPr>
                <a:t>Petra, Jordan;</a:t>
              </a:r>
              <a:endParaRPr lang="en-GB" b="0" dirty="0">
                <a:effectLst/>
              </a:endParaRPr>
            </a:p>
            <a:p>
              <a:pPr marL="565150" indent="-285750" rtl="0">
                <a:spcBef>
                  <a:spcPts val="0"/>
                </a:spcBef>
                <a:spcAft>
                  <a:spcPts val="0"/>
                </a:spcAft>
                <a:buFont typeface="Arial" panose="020B0604020202020204" pitchFamily="34" charset="0"/>
                <a:buChar char="•"/>
              </a:pPr>
              <a:r>
                <a:rPr lang="en-GB" sz="1800" b="0" i="0" u="none" strike="noStrike" dirty="0">
                  <a:solidFill>
                    <a:srgbClr val="1C1C1C"/>
                  </a:solidFill>
                  <a:effectLst/>
                </a:rPr>
                <a:t>Taj Mahal, India;</a:t>
              </a:r>
              <a:endParaRPr lang="en-GB" b="0" dirty="0">
                <a:effectLst/>
              </a:endParaRPr>
            </a:p>
            <a:p>
              <a:pPr marL="565150" indent="-285750" rtl="0">
                <a:spcBef>
                  <a:spcPts val="0"/>
                </a:spcBef>
                <a:spcAft>
                  <a:spcPts val="0"/>
                </a:spcAft>
                <a:buFont typeface="Arial" panose="020B0604020202020204" pitchFamily="34" charset="0"/>
                <a:buChar char="•"/>
              </a:pPr>
              <a:r>
                <a:rPr lang="en-GB" sz="1800" b="0" i="0" u="none" strike="noStrike" dirty="0">
                  <a:solidFill>
                    <a:srgbClr val="1C1C1C"/>
                  </a:solidFill>
                  <a:effectLst/>
                </a:rPr>
                <a:t>The Great Wall, China.</a:t>
              </a:r>
              <a:endParaRPr lang="en-GB" b="0" dirty="0">
                <a:effectLst/>
              </a:endParaRPr>
            </a:p>
            <a:p>
              <a:br>
                <a:rPr lang="en-GB" dirty="0"/>
              </a:br>
              <a:endParaRPr lang="en-GB" dirty="0"/>
            </a:p>
          </p:txBody>
        </p:sp>
      </p:grpSp>
      <p:sp>
        <p:nvSpPr>
          <p:cNvPr id="11" name="TextBox 10">
            <a:extLst>
              <a:ext uri="{FF2B5EF4-FFF2-40B4-BE49-F238E27FC236}">
                <a16:creationId xmlns:a16="http://schemas.microsoft.com/office/drawing/2014/main" id="{486ADBDE-62DF-4D70-8BF0-A1763262ADDE}"/>
              </a:ext>
            </a:extLst>
          </p:cNvPr>
          <p:cNvSpPr txBox="1"/>
          <p:nvPr/>
        </p:nvSpPr>
        <p:spPr>
          <a:xfrm>
            <a:off x="599242" y="5340597"/>
            <a:ext cx="8220075" cy="369332"/>
          </a:xfrm>
          <a:prstGeom prst="rect">
            <a:avLst/>
          </a:prstGeom>
          <a:noFill/>
        </p:spPr>
        <p:txBody>
          <a:bodyPr wrap="square">
            <a:spAutoFit/>
          </a:bodyPr>
          <a:lstStyle/>
          <a:p>
            <a:r>
              <a:rPr lang="en-GB" sz="1800" b="0" i="0" u="none" strike="noStrike" dirty="0">
                <a:solidFill>
                  <a:srgbClr val="1C1C1C"/>
                </a:solidFill>
                <a:effectLst/>
              </a:rPr>
              <a:t>Today, we are going to find out about Christ the Redeemer in Brazil.</a:t>
            </a:r>
            <a:endParaRPr lang="en-GB" dirty="0"/>
          </a:p>
        </p:txBody>
      </p:sp>
    </p:spTree>
    <p:extLst>
      <p:ext uri="{BB962C8B-B14F-4D97-AF65-F5344CB8AC3E}">
        <p14:creationId xmlns:p14="http://schemas.microsoft.com/office/powerpoint/2010/main" val="225809200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2A79-7AB9-4DB1-BFFC-8FB04BE4DE1B}"/>
              </a:ext>
            </a:extLst>
          </p:cNvPr>
          <p:cNvSpPr>
            <a:spLocks noGrp="1"/>
          </p:cNvSpPr>
          <p:nvPr>
            <p:ph type="title"/>
          </p:nvPr>
        </p:nvSpPr>
        <p:spPr/>
        <p:txBody>
          <a:bodyPr/>
          <a:lstStyle/>
          <a:p>
            <a:r>
              <a:rPr lang="en-GB" b="1" i="0" u="none" strike="noStrike" dirty="0">
                <a:solidFill>
                  <a:srgbClr val="000000"/>
                </a:solidFill>
                <a:effectLst/>
                <a:latin typeface="+mn-lt"/>
              </a:rPr>
              <a:t>Where Is Brazil?</a:t>
            </a:r>
            <a:endParaRPr lang="en-GB" dirty="0">
              <a:latin typeface="+mn-lt"/>
            </a:endParaRPr>
          </a:p>
        </p:txBody>
      </p:sp>
      <p:sp>
        <p:nvSpPr>
          <p:cNvPr id="3" name="Rectangle 2">
            <a:hlinkClick r:id="rId2"/>
            <a:extLst>
              <a:ext uri="{FF2B5EF4-FFF2-40B4-BE49-F238E27FC236}">
                <a16:creationId xmlns:a16="http://schemas.microsoft.com/office/drawing/2014/main" id="{34234A1A-276C-4C8F-B46B-35B9E31549CA}"/>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3EEF14B-0FEF-40D7-8DF5-883DFBA24A6C}"/>
              </a:ext>
            </a:extLst>
          </p:cNvPr>
          <p:cNvSpPr txBox="1"/>
          <p:nvPr/>
        </p:nvSpPr>
        <p:spPr>
          <a:xfrm>
            <a:off x="566256" y="1350933"/>
            <a:ext cx="6916723" cy="923330"/>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Brazil </a:t>
            </a:r>
            <a:r>
              <a:rPr lang="en-GB" sz="1800" b="0" i="0" u="none" strike="noStrike">
                <a:solidFill>
                  <a:srgbClr val="1C1C1C"/>
                </a:solidFill>
                <a:effectLst/>
              </a:rPr>
              <a:t>is in </a:t>
            </a:r>
            <a:r>
              <a:rPr lang="en-GB" sz="1800" b="0" i="0" u="none" strike="noStrike" dirty="0">
                <a:solidFill>
                  <a:srgbClr val="1C1C1C"/>
                </a:solidFill>
                <a:effectLst/>
              </a:rPr>
              <a:t>the continent of South America. </a:t>
            </a:r>
            <a:endParaRPr lang="en-GB" b="0" dirty="0">
              <a:effectLst/>
            </a:endParaRPr>
          </a:p>
          <a:p>
            <a:br>
              <a:rPr lang="en-GB" dirty="0"/>
            </a:br>
            <a:endParaRPr lang="en-GB" dirty="0"/>
          </a:p>
        </p:txBody>
      </p:sp>
      <p:pic>
        <p:nvPicPr>
          <p:cNvPr id="9" name="Picture 8">
            <a:extLst>
              <a:ext uri="{FF2B5EF4-FFF2-40B4-BE49-F238E27FC236}">
                <a16:creationId xmlns:a16="http://schemas.microsoft.com/office/drawing/2014/main" id="{2E47F235-83AE-4B41-BE7C-69AFEDD528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6873" y="1812598"/>
            <a:ext cx="6750253" cy="4475306"/>
          </a:xfrm>
          <a:prstGeom prst="rect">
            <a:avLst/>
          </a:prstGeom>
        </p:spPr>
      </p:pic>
      <p:pic>
        <p:nvPicPr>
          <p:cNvPr id="7" name="Picture 6">
            <a:extLst>
              <a:ext uri="{FF2B5EF4-FFF2-40B4-BE49-F238E27FC236}">
                <a16:creationId xmlns:a16="http://schemas.microsoft.com/office/drawing/2014/main" id="{3E0974D2-5352-4AE4-8E94-4116DE3386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7275" y="4991119"/>
            <a:ext cx="1949851" cy="1296785"/>
          </a:xfrm>
          <a:prstGeom prst="rect">
            <a:avLst/>
          </a:prstGeom>
          <a:ln w="12700">
            <a:solidFill>
              <a:schemeClr val="bg1"/>
            </a:solidFill>
          </a:ln>
        </p:spPr>
      </p:pic>
      <p:cxnSp>
        <p:nvCxnSpPr>
          <p:cNvPr id="11" name="Straight Arrow Connector 10">
            <a:extLst>
              <a:ext uri="{FF2B5EF4-FFF2-40B4-BE49-F238E27FC236}">
                <a16:creationId xmlns:a16="http://schemas.microsoft.com/office/drawing/2014/main" id="{90A52683-AA6C-41A3-A1E3-A708621517DA}"/>
              </a:ext>
            </a:extLst>
          </p:cNvPr>
          <p:cNvCxnSpPr>
            <a:cxnSpLocks/>
          </p:cNvCxnSpPr>
          <p:nvPr/>
        </p:nvCxnSpPr>
        <p:spPr>
          <a:xfrm>
            <a:off x="1753299" y="1686187"/>
            <a:ext cx="1694576" cy="2793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295538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0D14-996C-40E6-B61D-74E0B4813CAB}"/>
              </a:ext>
            </a:extLst>
          </p:cNvPr>
          <p:cNvSpPr>
            <a:spLocks noGrp="1"/>
          </p:cNvSpPr>
          <p:nvPr>
            <p:ph type="title"/>
          </p:nvPr>
        </p:nvSpPr>
        <p:spPr/>
        <p:txBody>
          <a:bodyPr/>
          <a:lstStyle/>
          <a:p>
            <a:r>
              <a:rPr lang="en-GB" b="1" i="0" u="none" strike="noStrike" dirty="0">
                <a:solidFill>
                  <a:srgbClr val="000000"/>
                </a:solidFill>
                <a:effectLst/>
                <a:latin typeface="+mn-lt"/>
              </a:rPr>
              <a:t>Christ the Redeemer</a:t>
            </a:r>
            <a:endParaRPr lang="en-GB" dirty="0">
              <a:latin typeface="+mn-lt"/>
            </a:endParaRPr>
          </a:p>
        </p:txBody>
      </p:sp>
      <p:sp>
        <p:nvSpPr>
          <p:cNvPr id="3" name="Rectangle 2">
            <a:hlinkClick r:id="rId2"/>
            <a:extLst>
              <a:ext uri="{FF2B5EF4-FFF2-40B4-BE49-F238E27FC236}">
                <a16:creationId xmlns:a16="http://schemas.microsoft.com/office/drawing/2014/main" id="{7C998BBE-52B3-4C93-A1D5-73D29C6219F1}"/>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B18657E7-B843-47A1-BA5F-693D31DF83FE}"/>
              </a:ext>
            </a:extLst>
          </p:cNvPr>
          <p:cNvGrpSpPr/>
          <p:nvPr/>
        </p:nvGrpSpPr>
        <p:grpSpPr>
          <a:xfrm>
            <a:off x="534796" y="1644242"/>
            <a:ext cx="4599265" cy="1627464"/>
            <a:chOff x="534796" y="1644242"/>
            <a:chExt cx="4599265" cy="1627464"/>
          </a:xfrm>
        </p:grpSpPr>
        <p:sp>
          <p:nvSpPr>
            <p:cNvPr id="9" name="Rectangle 8">
              <a:extLst>
                <a:ext uri="{FF2B5EF4-FFF2-40B4-BE49-F238E27FC236}">
                  <a16:creationId xmlns:a16="http://schemas.microsoft.com/office/drawing/2014/main" id="{07F5634E-B7AC-49B7-A94B-4BC18355CD03}"/>
                </a:ext>
              </a:extLst>
            </p:cNvPr>
            <p:cNvSpPr/>
            <p:nvPr/>
          </p:nvSpPr>
          <p:spPr>
            <a:xfrm>
              <a:off x="534796" y="1644242"/>
              <a:ext cx="4599265" cy="1627464"/>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2F30B84-F7D9-4791-A446-87894EE2AD25}"/>
                </a:ext>
              </a:extLst>
            </p:cNvPr>
            <p:cNvSpPr txBox="1"/>
            <p:nvPr/>
          </p:nvSpPr>
          <p:spPr>
            <a:xfrm>
              <a:off x="601910" y="1720825"/>
              <a:ext cx="3693253" cy="1477328"/>
            </a:xfrm>
            <a:prstGeom prst="rect">
              <a:avLst/>
            </a:prstGeom>
            <a:noFill/>
          </p:spPr>
          <p:txBody>
            <a:bodyPr wrap="square">
              <a:spAutoFit/>
            </a:bodyPr>
            <a:lstStyle/>
            <a:p>
              <a:pPr algn="just"/>
              <a:r>
                <a:rPr lang="en-GB" sz="1800" b="0" i="0" u="none" strike="noStrike" dirty="0">
                  <a:solidFill>
                    <a:srgbClr val="1C1C1C"/>
                  </a:solidFill>
                  <a:effectLst/>
                </a:rPr>
                <a:t>Christ the Redeemer is a statue on top of Corcovado mountain in Brazil. It overlooks the country’s largest city and former capital, Rio de Janeiro.</a:t>
              </a:r>
              <a:endParaRPr lang="en-GB" dirty="0"/>
            </a:p>
          </p:txBody>
        </p:sp>
      </p:grpSp>
      <p:grpSp>
        <p:nvGrpSpPr>
          <p:cNvPr id="12" name="Group 11">
            <a:extLst>
              <a:ext uri="{FF2B5EF4-FFF2-40B4-BE49-F238E27FC236}">
                <a16:creationId xmlns:a16="http://schemas.microsoft.com/office/drawing/2014/main" id="{CB9B96A3-76A6-4C3E-B61C-712ED0020C1A}"/>
              </a:ext>
            </a:extLst>
          </p:cNvPr>
          <p:cNvGrpSpPr/>
          <p:nvPr/>
        </p:nvGrpSpPr>
        <p:grpSpPr>
          <a:xfrm>
            <a:off x="534795" y="3392413"/>
            <a:ext cx="4599265" cy="1347367"/>
            <a:chOff x="534795" y="3392413"/>
            <a:chExt cx="4599265" cy="1347367"/>
          </a:xfrm>
        </p:grpSpPr>
        <p:sp>
          <p:nvSpPr>
            <p:cNvPr id="11" name="Rectangle 10">
              <a:extLst>
                <a:ext uri="{FF2B5EF4-FFF2-40B4-BE49-F238E27FC236}">
                  <a16:creationId xmlns:a16="http://schemas.microsoft.com/office/drawing/2014/main" id="{DD2AB873-6664-4A26-93D0-A660839FE1C7}"/>
                </a:ext>
              </a:extLst>
            </p:cNvPr>
            <p:cNvSpPr/>
            <p:nvPr/>
          </p:nvSpPr>
          <p:spPr>
            <a:xfrm>
              <a:off x="534795" y="3392413"/>
              <a:ext cx="4599265" cy="1347367"/>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158D877-51CC-40CF-9306-907C27796B0F}"/>
                </a:ext>
              </a:extLst>
            </p:cNvPr>
            <p:cNvSpPr txBox="1"/>
            <p:nvPr/>
          </p:nvSpPr>
          <p:spPr>
            <a:xfrm>
              <a:off x="601910" y="3464768"/>
              <a:ext cx="3766656" cy="1200329"/>
            </a:xfrm>
            <a:prstGeom prst="rect">
              <a:avLst/>
            </a:prstGeom>
            <a:noFill/>
          </p:spPr>
          <p:txBody>
            <a:bodyPr wrap="square">
              <a:spAutoFit/>
            </a:bodyPr>
            <a:lstStyle/>
            <a:p>
              <a:pPr algn="just"/>
              <a:r>
                <a:rPr lang="en-GB" sz="1800" b="0" i="0" u="none" strike="noStrike" dirty="0">
                  <a:solidFill>
                    <a:srgbClr val="1C1C1C"/>
                  </a:solidFill>
                  <a:effectLst/>
                </a:rPr>
                <a:t>The statue shows Jesus Christ with his arms outstretched. Around 89% of Brazil’s population belong to the Christian faith. </a:t>
              </a:r>
              <a:endParaRPr lang="en-GB" dirty="0"/>
            </a:p>
          </p:txBody>
        </p:sp>
      </p:grpSp>
      <p:pic>
        <p:nvPicPr>
          <p:cNvPr id="5" name="Picture 4">
            <a:extLst>
              <a:ext uri="{FF2B5EF4-FFF2-40B4-BE49-F238E27FC236}">
                <a16:creationId xmlns:a16="http://schemas.microsoft.com/office/drawing/2014/main" id="{9A142B67-61A6-4919-8B2D-171AF7822B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6499" y="1473201"/>
            <a:ext cx="3872149" cy="4793375"/>
          </a:xfrm>
          <a:prstGeom prst="rect">
            <a:avLst/>
          </a:prstGeom>
        </p:spPr>
      </p:pic>
    </p:spTree>
    <p:extLst>
      <p:ext uri="{BB962C8B-B14F-4D97-AF65-F5344CB8AC3E}">
        <p14:creationId xmlns:p14="http://schemas.microsoft.com/office/powerpoint/2010/main" val="389651990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B5974E3-BB1B-4023-9728-579F64A192F9}"/>
              </a:ext>
            </a:extLst>
          </p:cNvPr>
          <p:cNvGrpSpPr/>
          <p:nvPr/>
        </p:nvGrpSpPr>
        <p:grpSpPr>
          <a:xfrm>
            <a:off x="519811" y="2329439"/>
            <a:ext cx="6347014" cy="1955690"/>
            <a:chOff x="519811" y="2329439"/>
            <a:chExt cx="6347014" cy="1955690"/>
          </a:xfrm>
        </p:grpSpPr>
        <p:sp>
          <p:nvSpPr>
            <p:cNvPr id="12" name="Rectangle 11">
              <a:extLst>
                <a:ext uri="{FF2B5EF4-FFF2-40B4-BE49-F238E27FC236}">
                  <a16:creationId xmlns:a16="http://schemas.microsoft.com/office/drawing/2014/main" id="{32736689-0630-42E9-AF6E-300F3928BE65}"/>
                </a:ext>
              </a:extLst>
            </p:cNvPr>
            <p:cNvSpPr/>
            <p:nvPr/>
          </p:nvSpPr>
          <p:spPr>
            <a:xfrm>
              <a:off x="519811" y="2329439"/>
              <a:ext cx="6347014" cy="1955690"/>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EC6B3F5-487E-4A16-A4A5-7BC48DD7B8C5}"/>
                </a:ext>
              </a:extLst>
            </p:cNvPr>
            <p:cNvSpPr txBox="1"/>
            <p:nvPr/>
          </p:nvSpPr>
          <p:spPr>
            <a:xfrm>
              <a:off x="582423" y="2400415"/>
              <a:ext cx="4509812" cy="1754326"/>
            </a:xfrm>
            <a:prstGeom prst="rect">
              <a:avLst/>
            </a:prstGeom>
            <a:noFill/>
          </p:spPr>
          <p:txBody>
            <a:bodyPr wrap="square">
              <a:spAutoFit/>
            </a:bodyPr>
            <a:lstStyle/>
            <a:p>
              <a:r>
                <a:rPr lang="en-GB" sz="1800" b="0" i="0" u="none" strike="noStrike" dirty="0">
                  <a:solidFill>
                    <a:srgbClr val="000000"/>
                  </a:solidFill>
                  <a:effectLst/>
                </a:rPr>
                <a:t>It is only one-third of the height of the Statue of Liberty in the USA. However,                           as it sits on </a:t>
              </a:r>
              <a:r>
                <a:rPr lang="en-GB" sz="1800" b="0" i="0" u="none" strike="noStrike" dirty="0">
                  <a:solidFill>
                    <a:srgbClr val="1C1C1C"/>
                  </a:solidFill>
                  <a:effectLst/>
                </a:rPr>
                <a:t>Corcovado                               mountain, which is around                              700 metres high, Christ the                            Redeemer appears taller. </a:t>
              </a:r>
              <a:endParaRPr lang="en-GB" dirty="0"/>
            </a:p>
          </p:txBody>
        </p:sp>
      </p:grpSp>
      <p:sp>
        <p:nvSpPr>
          <p:cNvPr id="2" name="Title 1">
            <a:extLst>
              <a:ext uri="{FF2B5EF4-FFF2-40B4-BE49-F238E27FC236}">
                <a16:creationId xmlns:a16="http://schemas.microsoft.com/office/drawing/2014/main" id="{46B4BCBA-7319-4F1B-827B-3418F2C81BBD}"/>
              </a:ext>
            </a:extLst>
          </p:cNvPr>
          <p:cNvSpPr>
            <a:spLocks noGrp="1"/>
          </p:cNvSpPr>
          <p:nvPr>
            <p:ph type="title"/>
          </p:nvPr>
        </p:nvSpPr>
        <p:spPr/>
        <p:txBody>
          <a:bodyPr/>
          <a:lstStyle/>
          <a:p>
            <a:r>
              <a:rPr lang="en-GB" b="1" i="0" u="none" strike="noStrike" dirty="0">
                <a:solidFill>
                  <a:srgbClr val="000000"/>
                </a:solidFill>
                <a:effectLst/>
                <a:latin typeface="+mn-lt"/>
              </a:rPr>
              <a:t>Christ the Redeemer</a:t>
            </a:r>
            <a:endParaRPr lang="en-GB" dirty="0">
              <a:latin typeface="+mn-lt"/>
            </a:endParaRPr>
          </a:p>
        </p:txBody>
      </p:sp>
      <p:sp>
        <p:nvSpPr>
          <p:cNvPr id="3" name="Rectangle 2">
            <a:hlinkClick r:id="rId2"/>
            <a:extLst>
              <a:ext uri="{FF2B5EF4-FFF2-40B4-BE49-F238E27FC236}">
                <a16:creationId xmlns:a16="http://schemas.microsoft.com/office/drawing/2014/main" id="{21E1EBF6-E368-4053-93C9-B211307372E1}"/>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5F4B56-F080-432C-AE00-F68CD00640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177" y="2966717"/>
            <a:ext cx="1191927" cy="3434739"/>
          </a:xfrm>
          <a:prstGeom prst="rect">
            <a:avLst/>
          </a:prstGeom>
        </p:spPr>
      </p:pic>
      <p:sp>
        <p:nvSpPr>
          <p:cNvPr id="8" name="Rectangle: Rounded Corners 7">
            <a:extLst>
              <a:ext uri="{FF2B5EF4-FFF2-40B4-BE49-F238E27FC236}">
                <a16:creationId xmlns:a16="http://schemas.microsoft.com/office/drawing/2014/main" id="{E1B6E018-C4A2-49E8-B3BE-95A2A291644C}"/>
              </a:ext>
            </a:extLst>
          </p:cNvPr>
          <p:cNvSpPr/>
          <p:nvPr/>
        </p:nvSpPr>
        <p:spPr>
          <a:xfrm>
            <a:off x="4563035" y="1004047"/>
            <a:ext cx="4132732" cy="5406374"/>
          </a:xfrm>
          <a:prstGeom prst="roundRect">
            <a:avLst>
              <a:gd name="adj" fmla="val 4845"/>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430FDC4-4C57-40C3-AFBD-3700019A12A6}"/>
              </a:ext>
            </a:extLst>
          </p:cNvPr>
          <p:cNvSpPr txBox="1"/>
          <p:nvPr/>
        </p:nvSpPr>
        <p:spPr>
          <a:xfrm>
            <a:off x="582423" y="1406109"/>
            <a:ext cx="7969624" cy="923330"/>
          </a:xfrm>
          <a:prstGeom prst="rect">
            <a:avLst/>
          </a:prstGeom>
          <a:noFill/>
        </p:spPr>
        <p:txBody>
          <a:bodyPr wrap="square">
            <a:spAutoFit/>
          </a:bodyPr>
          <a:lstStyle/>
          <a:p>
            <a:r>
              <a:rPr lang="en-GB" sz="1800" b="0" i="0" u="none" strike="noStrike" dirty="0">
                <a:solidFill>
                  <a:srgbClr val="1C1C1C"/>
                </a:solidFill>
                <a:effectLst/>
              </a:rPr>
              <a:t>Christ the Redeemer is 30 metres high (not including the statue base, which is 8 metres high). The arms of the statue are 28 metres                                                      wide.</a:t>
            </a:r>
            <a:r>
              <a:rPr lang="en-GB" sz="1800" b="0" i="0" u="none" strike="noStrike" dirty="0">
                <a:solidFill>
                  <a:srgbClr val="000000"/>
                </a:solidFill>
                <a:effectLst/>
              </a:rPr>
              <a:t> It weighs 635 tonnes.</a:t>
            </a:r>
            <a:endParaRPr lang="en-GB" dirty="0"/>
          </a:p>
        </p:txBody>
      </p:sp>
    </p:spTree>
    <p:extLst>
      <p:ext uri="{BB962C8B-B14F-4D97-AF65-F5344CB8AC3E}">
        <p14:creationId xmlns:p14="http://schemas.microsoft.com/office/powerpoint/2010/main" val="112394641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1B8-0BEF-47DB-ACD8-A32AA9A32D68}"/>
              </a:ext>
            </a:extLst>
          </p:cNvPr>
          <p:cNvSpPr>
            <a:spLocks noGrp="1"/>
          </p:cNvSpPr>
          <p:nvPr>
            <p:ph type="title"/>
          </p:nvPr>
        </p:nvSpPr>
        <p:spPr/>
        <p:txBody>
          <a:bodyPr/>
          <a:lstStyle/>
          <a:p>
            <a:r>
              <a:rPr lang="en-GB" b="1" i="0" u="none" strike="noStrike" dirty="0">
                <a:solidFill>
                  <a:srgbClr val="000000"/>
                </a:solidFill>
                <a:effectLst/>
                <a:latin typeface="+mn-lt"/>
              </a:rPr>
              <a:t>History of Christ the Redeemer</a:t>
            </a:r>
            <a:endParaRPr lang="en-GB" dirty="0">
              <a:latin typeface="+mn-lt"/>
            </a:endParaRPr>
          </a:p>
        </p:txBody>
      </p:sp>
      <p:sp>
        <p:nvSpPr>
          <p:cNvPr id="3" name="Rectangle 2">
            <a:hlinkClick r:id="rId2"/>
            <a:extLst>
              <a:ext uri="{FF2B5EF4-FFF2-40B4-BE49-F238E27FC236}">
                <a16:creationId xmlns:a16="http://schemas.microsoft.com/office/drawing/2014/main" id="{0EADB14F-D852-4377-9F52-CBAA70CECABC}"/>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DD0F896-D330-40B8-89CC-41BA19E11E0F}"/>
              </a:ext>
            </a:extLst>
          </p:cNvPr>
          <p:cNvSpPr txBox="1"/>
          <p:nvPr/>
        </p:nvSpPr>
        <p:spPr>
          <a:xfrm>
            <a:off x="618564" y="1589742"/>
            <a:ext cx="7862957" cy="923330"/>
          </a:xfrm>
          <a:prstGeom prst="rect">
            <a:avLst/>
          </a:prstGeom>
          <a:noFill/>
        </p:spPr>
        <p:txBody>
          <a:bodyPr wrap="square">
            <a:spAutoFit/>
          </a:bodyPr>
          <a:lstStyle/>
          <a:p>
            <a:pPr algn="just"/>
            <a:r>
              <a:rPr lang="en-GB" sz="1800" b="0" i="0" u="none" strike="noStrike" dirty="0">
                <a:solidFill>
                  <a:srgbClr val="1C1C1C"/>
                </a:solidFill>
                <a:effectLst/>
              </a:rPr>
              <a:t>In 1920, a group of Brazilians started ‘</a:t>
            </a:r>
            <a:r>
              <a:rPr lang="en-GB" sz="1800" b="0" i="0" u="none" strike="noStrike" dirty="0">
                <a:solidFill>
                  <a:srgbClr val="202122"/>
                </a:solidFill>
                <a:effectLst/>
              </a:rPr>
              <a:t>Semana do Monumento’, which is Portuguese for ‘Monument Week’. The group campaigned for a religious statue to overlook Rio de Janeiro and collected donations to pay for it.</a:t>
            </a:r>
            <a:endParaRPr lang="en-GB" dirty="0"/>
          </a:p>
        </p:txBody>
      </p:sp>
      <p:grpSp>
        <p:nvGrpSpPr>
          <p:cNvPr id="11" name="Group 10">
            <a:extLst>
              <a:ext uri="{FF2B5EF4-FFF2-40B4-BE49-F238E27FC236}">
                <a16:creationId xmlns:a16="http://schemas.microsoft.com/office/drawing/2014/main" id="{52DE72FA-6C3F-44A3-89A0-AF4A5888FFE1}"/>
              </a:ext>
            </a:extLst>
          </p:cNvPr>
          <p:cNvGrpSpPr/>
          <p:nvPr/>
        </p:nvGrpSpPr>
        <p:grpSpPr>
          <a:xfrm>
            <a:off x="555812" y="2629612"/>
            <a:ext cx="4500281" cy="1908832"/>
            <a:chOff x="555812" y="2629612"/>
            <a:chExt cx="4500281" cy="1908832"/>
          </a:xfrm>
        </p:grpSpPr>
        <p:sp>
          <p:nvSpPr>
            <p:cNvPr id="10" name="Rectangle 9">
              <a:extLst>
                <a:ext uri="{FF2B5EF4-FFF2-40B4-BE49-F238E27FC236}">
                  <a16:creationId xmlns:a16="http://schemas.microsoft.com/office/drawing/2014/main" id="{B67293CF-CE7A-4B53-8CE3-C6379ACB076E}"/>
                </a:ext>
              </a:extLst>
            </p:cNvPr>
            <p:cNvSpPr/>
            <p:nvPr/>
          </p:nvSpPr>
          <p:spPr>
            <a:xfrm>
              <a:off x="555812" y="2629612"/>
              <a:ext cx="4500281" cy="1908832"/>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A7332FB-B1E0-4BC4-A045-CF759D686D3E}"/>
                </a:ext>
              </a:extLst>
            </p:cNvPr>
            <p:cNvSpPr txBox="1"/>
            <p:nvPr/>
          </p:nvSpPr>
          <p:spPr>
            <a:xfrm>
              <a:off x="618564" y="2723189"/>
              <a:ext cx="3541059" cy="1754326"/>
            </a:xfrm>
            <a:prstGeom prst="rect">
              <a:avLst/>
            </a:prstGeom>
            <a:noFill/>
          </p:spPr>
          <p:txBody>
            <a:bodyPr wrap="square">
              <a:spAutoFit/>
            </a:bodyPr>
            <a:lstStyle/>
            <a:p>
              <a:pPr algn="just"/>
              <a:r>
                <a:rPr lang="en-GB" sz="1800" b="0" i="0" u="none" strike="noStrike" dirty="0">
                  <a:solidFill>
                    <a:srgbClr val="202122"/>
                  </a:solidFill>
                  <a:effectLst/>
                </a:rPr>
                <a:t>Different designs were made, including one of a cross and one of Jesus holding a globe. The winning design was created by Heitor da Silva Costa and the sculptor Paul Landowski.</a:t>
              </a:r>
              <a:endParaRPr lang="en-GB" dirty="0"/>
            </a:p>
          </p:txBody>
        </p:sp>
      </p:grpSp>
      <p:pic>
        <p:nvPicPr>
          <p:cNvPr id="7" name="Picture 6">
            <a:extLst>
              <a:ext uri="{FF2B5EF4-FFF2-40B4-BE49-F238E27FC236}">
                <a16:creationId xmlns:a16="http://schemas.microsoft.com/office/drawing/2014/main" id="{EA23B553-2DA0-4A34-9E7B-1D158F22AF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62" t="8332" b="6510"/>
          <a:stretch/>
        </p:blipFill>
        <p:spPr>
          <a:xfrm>
            <a:off x="4168588" y="2629613"/>
            <a:ext cx="4287514" cy="2516177"/>
          </a:xfrm>
          <a:prstGeom prst="rect">
            <a:avLst/>
          </a:prstGeom>
        </p:spPr>
      </p:pic>
    </p:spTree>
    <p:extLst>
      <p:ext uri="{BB962C8B-B14F-4D97-AF65-F5344CB8AC3E}">
        <p14:creationId xmlns:p14="http://schemas.microsoft.com/office/powerpoint/2010/main" val="389719710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5865-AB59-40C9-BAE6-7D5738DE053B}"/>
              </a:ext>
            </a:extLst>
          </p:cNvPr>
          <p:cNvSpPr>
            <a:spLocks noGrp="1"/>
          </p:cNvSpPr>
          <p:nvPr>
            <p:ph type="title"/>
          </p:nvPr>
        </p:nvSpPr>
        <p:spPr/>
        <p:txBody>
          <a:bodyPr/>
          <a:lstStyle/>
          <a:p>
            <a:r>
              <a:rPr lang="en-GB" b="1" i="0" u="none" strike="noStrike" dirty="0">
                <a:solidFill>
                  <a:srgbClr val="000000"/>
                </a:solidFill>
                <a:effectLst/>
                <a:latin typeface="+mn-lt"/>
              </a:rPr>
              <a:t>History of Christ the Redeemer</a:t>
            </a:r>
            <a:endParaRPr lang="en-GB" dirty="0">
              <a:latin typeface="+mn-lt"/>
            </a:endParaRPr>
          </a:p>
        </p:txBody>
      </p:sp>
      <p:sp>
        <p:nvSpPr>
          <p:cNvPr id="3" name="Rectangle 2">
            <a:hlinkClick r:id="rId2"/>
            <a:extLst>
              <a:ext uri="{FF2B5EF4-FFF2-40B4-BE49-F238E27FC236}">
                <a16:creationId xmlns:a16="http://schemas.microsoft.com/office/drawing/2014/main" id="{4A36840B-4D9B-4ED3-A193-73FAEAF3944A}"/>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E8FE00C-4A92-4D80-9209-AD7B0F979D73}"/>
              </a:ext>
            </a:extLst>
          </p:cNvPr>
          <p:cNvSpPr txBox="1"/>
          <p:nvPr/>
        </p:nvSpPr>
        <p:spPr>
          <a:xfrm>
            <a:off x="687897" y="1473201"/>
            <a:ext cx="7768205" cy="1200329"/>
          </a:xfrm>
          <a:prstGeom prst="rect">
            <a:avLst/>
          </a:prstGeom>
          <a:noFill/>
        </p:spPr>
        <p:txBody>
          <a:bodyPr wrap="square">
            <a:spAutoFit/>
          </a:bodyPr>
          <a:lstStyle/>
          <a:p>
            <a:pPr algn="just"/>
            <a:r>
              <a:rPr lang="en-GB" sz="1800" b="0" i="0" u="none" strike="noStrike" dirty="0">
                <a:solidFill>
                  <a:srgbClr val="000000"/>
                </a:solidFill>
                <a:effectLst/>
              </a:rPr>
              <a:t>Work on the statue started in 1922 and took nine years to complete. The inside of the structure was made from concrete reinforced with metal. The outside of the statue was made from soapstone. It cost the equivalent of £2.9m in today’s money. </a:t>
            </a:r>
            <a:endParaRPr lang="en-GB" dirty="0"/>
          </a:p>
        </p:txBody>
      </p:sp>
      <p:grpSp>
        <p:nvGrpSpPr>
          <p:cNvPr id="14" name="Group 13">
            <a:extLst>
              <a:ext uri="{FF2B5EF4-FFF2-40B4-BE49-F238E27FC236}">
                <a16:creationId xmlns:a16="http://schemas.microsoft.com/office/drawing/2014/main" id="{4B6112A6-D3AE-4D69-857C-5B66D5D38AD1}"/>
              </a:ext>
            </a:extLst>
          </p:cNvPr>
          <p:cNvGrpSpPr/>
          <p:nvPr/>
        </p:nvGrpSpPr>
        <p:grpSpPr>
          <a:xfrm>
            <a:off x="582706" y="2752165"/>
            <a:ext cx="4885763" cy="2187388"/>
            <a:chOff x="582706" y="2752165"/>
            <a:chExt cx="4885763" cy="2187388"/>
          </a:xfrm>
        </p:grpSpPr>
        <p:sp>
          <p:nvSpPr>
            <p:cNvPr id="13" name="Rectangle 12">
              <a:extLst>
                <a:ext uri="{FF2B5EF4-FFF2-40B4-BE49-F238E27FC236}">
                  <a16:creationId xmlns:a16="http://schemas.microsoft.com/office/drawing/2014/main" id="{0F1E200A-4746-4813-B6B6-E139165C4084}"/>
                </a:ext>
              </a:extLst>
            </p:cNvPr>
            <p:cNvSpPr/>
            <p:nvPr/>
          </p:nvSpPr>
          <p:spPr>
            <a:xfrm>
              <a:off x="582706" y="2752165"/>
              <a:ext cx="4885763" cy="2187388"/>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DC717D1-FDE0-41C3-8FC8-B81F756FCB20}"/>
                </a:ext>
              </a:extLst>
            </p:cNvPr>
            <p:cNvSpPr txBox="1"/>
            <p:nvPr/>
          </p:nvSpPr>
          <p:spPr>
            <a:xfrm>
              <a:off x="687897" y="2845040"/>
              <a:ext cx="3516549" cy="1200329"/>
            </a:xfrm>
            <a:prstGeom prst="rect">
              <a:avLst/>
            </a:prstGeom>
            <a:noFill/>
          </p:spPr>
          <p:txBody>
            <a:bodyPr wrap="square">
              <a:spAutoFit/>
            </a:bodyPr>
            <a:lstStyle/>
            <a:p>
              <a:pPr algn="just"/>
              <a:r>
                <a:rPr lang="en-GB" sz="1800" b="0" i="0" u="none" strike="noStrike" dirty="0">
                  <a:solidFill>
                    <a:srgbClr val="000000"/>
                  </a:solidFill>
                  <a:effectLst/>
                </a:rPr>
                <a:t>The statue was built under Silva Costa's supervision, with the support of Albert Caquot from France.</a:t>
              </a:r>
              <a:endParaRPr lang="en-GB" dirty="0"/>
            </a:p>
          </p:txBody>
        </p:sp>
        <p:sp>
          <p:nvSpPr>
            <p:cNvPr id="12" name="TextBox 11">
              <a:extLst>
                <a:ext uri="{FF2B5EF4-FFF2-40B4-BE49-F238E27FC236}">
                  <a16:creationId xmlns:a16="http://schemas.microsoft.com/office/drawing/2014/main" id="{120332F7-A233-4003-9C27-6BA877D56A56}"/>
                </a:ext>
              </a:extLst>
            </p:cNvPr>
            <p:cNvSpPr txBox="1"/>
            <p:nvPr/>
          </p:nvSpPr>
          <p:spPr>
            <a:xfrm>
              <a:off x="604521" y="4117490"/>
              <a:ext cx="3918769" cy="646331"/>
            </a:xfrm>
            <a:prstGeom prst="rect">
              <a:avLst/>
            </a:prstGeom>
            <a:noFill/>
          </p:spPr>
          <p:txBody>
            <a:bodyPr wrap="square">
              <a:spAutoFit/>
            </a:bodyPr>
            <a:lstStyle/>
            <a:p>
              <a:r>
                <a:rPr lang="en-GB" sz="1800" b="0" i="0" u="none" strike="noStrike" dirty="0">
                  <a:solidFill>
                    <a:srgbClr val="000000"/>
                  </a:solidFill>
                  <a:effectLst/>
                </a:rPr>
                <a:t>The face of the statue was designed by Gheorghe Leonida from Romania.</a:t>
              </a:r>
              <a:endParaRPr lang="en-GB" dirty="0"/>
            </a:p>
          </p:txBody>
        </p:sp>
      </p:grpSp>
      <p:sp>
        <p:nvSpPr>
          <p:cNvPr id="6" name="Rectangle: Rounded Corners 5">
            <a:extLst>
              <a:ext uri="{FF2B5EF4-FFF2-40B4-BE49-F238E27FC236}">
                <a16:creationId xmlns:a16="http://schemas.microsoft.com/office/drawing/2014/main" id="{609A2276-0F55-47B3-916C-D6BF48F57F0C}"/>
              </a:ext>
            </a:extLst>
          </p:cNvPr>
          <p:cNvSpPr/>
          <p:nvPr/>
        </p:nvSpPr>
        <p:spPr>
          <a:xfrm>
            <a:off x="4439914" y="2569965"/>
            <a:ext cx="4016188" cy="3609011"/>
          </a:xfrm>
          <a:prstGeom prst="roundRect">
            <a:avLst>
              <a:gd name="adj" fmla="val 0"/>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50322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F2DF54-316A-458B-83BA-5D0E9FB69DC9}"/>
              </a:ext>
            </a:extLst>
          </p:cNvPr>
          <p:cNvGrpSpPr/>
          <p:nvPr/>
        </p:nvGrpSpPr>
        <p:grpSpPr>
          <a:xfrm>
            <a:off x="564776" y="2598287"/>
            <a:ext cx="7891326" cy="2457807"/>
            <a:chOff x="564776" y="2598287"/>
            <a:chExt cx="7891326" cy="2457807"/>
          </a:xfrm>
        </p:grpSpPr>
        <p:sp>
          <p:nvSpPr>
            <p:cNvPr id="12" name="Rectangle 11">
              <a:extLst>
                <a:ext uri="{FF2B5EF4-FFF2-40B4-BE49-F238E27FC236}">
                  <a16:creationId xmlns:a16="http://schemas.microsoft.com/office/drawing/2014/main" id="{2ABD3F26-C852-4C91-A8EF-2366BF9D5E13}"/>
                </a:ext>
              </a:extLst>
            </p:cNvPr>
            <p:cNvSpPr/>
            <p:nvPr/>
          </p:nvSpPr>
          <p:spPr>
            <a:xfrm>
              <a:off x="564776" y="2598287"/>
              <a:ext cx="7862944" cy="2457807"/>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A8546A6-C8F6-4D29-9F15-AB5AF11083D2}"/>
                </a:ext>
              </a:extLst>
            </p:cNvPr>
            <p:cNvSpPr txBox="1"/>
            <p:nvPr/>
          </p:nvSpPr>
          <p:spPr>
            <a:xfrm>
              <a:off x="636493" y="2670007"/>
              <a:ext cx="7722198" cy="646331"/>
            </a:xfrm>
            <a:prstGeom prst="rect">
              <a:avLst/>
            </a:prstGeom>
            <a:noFill/>
          </p:spPr>
          <p:txBody>
            <a:bodyPr wrap="square">
              <a:spAutoFit/>
            </a:bodyPr>
            <a:lstStyle/>
            <a:p>
              <a:pPr algn="just"/>
              <a:r>
                <a:rPr lang="en-GB" sz="1800" b="0" i="0" u="none" strike="noStrike" dirty="0">
                  <a:solidFill>
                    <a:srgbClr val="000000"/>
                  </a:solidFill>
                  <a:effectLst/>
                </a:rPr>
                <a:t>In 2010, a major programme of restoration was started on the statue, that included making it more waterproof. </a:t>
              </a:r>
              <a:endParaRPr lang="en-GB" dirty="0"/>
            </a:p>
          </p:txBody>
        </p:sp>
        <p:sp>
          <p:nvSpPr>
            <p:cNvPr id="11" name="TextBox 10">
              <a:extLst>
                <a:ext uri="{FF2B5EF4-FFF2-40B4-BE49-F238E27FC236}">
                  <a16:creationId xmlns:a16="http://schemas.microsoft.com/office/drawing/2014/main" id="{8F6AAEF9-C774-47A3-9F94-F019E62A15A8}"/>
                </a:ext>
              </a:extLst>
            </p:cNvPr>
            <p:cNvSpPr txBox="1"/>
            <p:nvPr/>
          </p:nvSpPr>
          <p:spPr>
            <a:xfrm>
              <a:off x="645458" y="3421734"/>
              <a:ext cx="7810644" cy="1477328"/>
            </a:xfrm>
            <a:prstGeom prst="rect">
              <a:avLst/>
            </a:prstGeom>
            <a:noFill/>
          </p:spPr>
          <p:txBody>
            <a:bodyPr wrap="square">
              <a:spAutoFit/>
            </a:bodyPr>
            <a:lstStyle/>
            <a:p>
              <a:r>
                <a:rPr lang="en-GB" sz="1800" b="0" i="0" u="none" strike="noStrike" dirty="0">
                  <a:solidFill>
                    <a:srgbClr val="000000"/>
                  </a:solidFill>
                  <a:effectLst/>
                </a:rPr>
                <a:t>The statue needs regular                                                                    maintenance. The original                                                                            soapstone is no longer available                                                                                       so modern additions are in                                                               slightly darker stone.</a:t>
              </a:r>
              <a:endParaRPr lang="en-GB" dirty="0"/>
            </a:p>
          </p:txBody>
        </p:sp>
      </p:grpSp>
      <p:sp>
        <p:nvSpPr>
          <p:cNvPr id="2" name="Title 1">
            <a:extLst>
              <a:ext uri="{FF2B5EF4-FFF2-40B4-BE49-F238E27FC236}">
                <a16:creationId xmlns:a16="http://schemas.microsoft.com/office/drawing/2014/main" id="{21C11768-AB1F-48B8-BD26-1AF2BCD54ECB}"/>
              </a:ext>
            </a:extLst>
          </p:cNvPr>
          <p:cNvSpPr>
            <a:spLocks noGrp="1"/>
          </p:cNvSpPr>
          <p:nvPr>
            <p:ph type="title"/>
          </p:nvPr>
        </p:nvSpPr>
        <p:spPr/>
        <p:txBody>
          <a:bodyPr/>
          <a:lstStyle/>
          <a:p>
            <a:r>
              <a:rPr lang="en-GB" b="1" i="0" u="none" strike="noStrike" dirty="0">
                <a:solidFill>
                  <a:srgbClr val="000000"/>
                </a:solidFill>
                <a:effectLst/>
                <a:latin typeface="+mn-lt"/>
              </a:rPr>
              <a:t>Christ the Redeemer</a:t>
            </a:r>
            <a:endParaRPr lang="en-GB" dirty="0">
              <a:latin typeface="+mn-lt"/>
            </a:endParaRPr>
          </a:p>
        </p:txBody>
      </p:sp>
      <p:sp>
        <p:nvSpPr>
          <p:cNvPr id="3" name="Rectangle 2">
            <a:hlinkClick r:id="rId2"/>
            <a:extLst>
              <a:ext uri="{FF2B5EF4-FFF2-40B4-BE49-F238E27FC236}">
                <a16:creationId xmlns:a16="http://schemas.microsoft.com/office/drawing/2014/main" id="{9062E91D-12D5-4276-A870-9FFA84DFD8EE}"/>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C428E81-146E-465D-A98B-4BCA73C051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28" t="14904" r="4808"/>
          <a:stretch/>
        </p:blipFill>
        <p:spPr>
          <a:xfrm>
            <a:off x="4087905" y="3402104"/>
            <a:ext cx="4339815" cy="2792877"/>
          </a:xfrm>
          <a:prstGeom prst="rect">
            <a:avLst/>
          </a:prstGeom>
          <a:ln w="12700">
            <a:solidFill>
              <a:schemeClr val="bg1"/>
            </a:solidFill>
          </a:ln>
        </p:spPr>
      </p:pic>
      <p:sp>
        <p:nvSpPr>
          <p:cNvPr id="7" name="TextBox 6">
            <a:extLst>
              <a:ext uri="{FF2B5EF4-FFF2-40B4-BE49-F238E27FC236}">
                <a16:creationId xmlns:a16="http://schemas.microsoft.com/office/drawing/2014/main" id="{A23A8D8A-321C-4F84-BB33-80FCA05D14BE}"/>
              </a:ext>
            </a:extLst>
          </p:cNvPr>
          <p:cNvSpPr txBox="1"/>
          <p:nvPr/>
        </p:nvSpPr>
        <p:spPr>
          <a:xfrm>
            <a:off x="645458" y="1314592"/>
            <a:ext cx="7782262" cy="1200329"/>
          </a:xfrm>
          <a:prstGeom prst="rect">
            <a:avLst/>
          </a:prstGeom>
          <a:noFill/>
        </p:spPr>
        <p:txBody>
          <a:bodyPr wrap="square">
            <a:spAutoFit/>
          </a:bodyPr>
          <a:lstStyle/>
          <a:p>
            <a:pPr algn="just"/>
            <a:r>
              <a:rPr lang="en-GB" sz="1800" b="0" i="0" u="none" strike="noStrike" dirty="0">
                <a:solidFill>
                  <a:srgbClr val="000000"/>
                </a:solidFill>
                <a:effectLst/>
              </a:rPr>
              <a:t>The statue has been struck by lightning and severely damaged several times. In 2008, the fingers, head and eyebrows of the statue were badly damaged. In 2014, another thunderstorm caused one of the statue’s fingers to fall off.</a:t>
            </a:r>
            <a:endParaRPr lang="en-GB" dirty="0"/>
          </a:p>
        </p:txBody>
      </p:sp>
    </p:spTree>
    <p:extLst>
      <p:ext uri="{BB962C8B-B14F-4D97-AF65-F5344CB8AC3E}">
        <p14:creationId xmlns:p14="http://schemas.microsoft.com/office/powerpoint/2010/main" val="295949118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5706-8C9A-4D13-9C27-C04DDA61F266}"/>
              </a:ext>
            </a:extLst>
          </p:cNvPr>
          <p:cNvSpPr>
            <a:spLocks noGrp="1"/>
          </p:cNvSpPr>
          <p:nvPr>
            <p:ph type="title"/>
          </p:nvPr>
        </p:nvSpPr>
        <p:spPr/>
        <p:txBody>
          <a:bodyPr/>
          <a:lstStyle/>
          <a:p>
            <a:r>
              <a:rPr lang="en-GB" b="1" i="0" u="none" strike="noStrike" dirty="0">
                <a:solidFill>
                  <a:srgbClr val="000000"/>
                </a:solidFill>
                <a:effectLst/>
                <a:latin typeface="+mn-lt"/>
              </a:rPr>
              <a:t>Christ the Redeemer</a:t>
            </a:r>
            <a:endParaRPr lang="en-GB" dirty="0">
              <a:latin typeface="+mn-lt"/>
            </a:endParaRPr>
          </a:p>
        </p:txBody>
      </p:sp>
      <p:sp>
        <p:nvSpPr>
          <p:cNvPr id="3" name="Rectangle 2">
            <a:hlinkClick r:id="rId2"/>
            <a:extLst>
              <a:ext uri="{FF2B5EF4-FFF2-40B4-BE49-F238E27FC236}">
                <a16:creationId xmlns:a16="http://schemas.microsoft.com/office/drawing/2014/main" id="{9C9E55C9-B0E9-464F-A286-94CCE024B02C}"/>
              </a:ext>
            </a:extLst>
          </p:cNvPr>
          <p:cNvSpPr/>
          <p:nvPr/>
        </p:nvSpPr>
        <p:spPr>
          <a:xfrm>
            <a:off x="8456102" y="6627302"/>
            <a:ext cx="687897"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C22D69C-3E83-4903-9099-48CF7D20D9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7036" y="1406563"/>
            <a:ext cx="5449927" cy="3633285"/>
          </a:xfrm>
          <a:prstGeom prst="rect">
            <a:avLst/>
          </a:prstGeom>
        </p:spPr>
      </p:pic>
      <p:sp>
        <p:nvSpPr>
          <p:cNvPr id="7" name="TextBox 6">
            <a:extLst>
              <a:ext uri="{FF2B5EF4-FFF2-40B4-BE49-F238E27FC236}">
                <a16:creationId xmlns:a16="http://schemas.microsoft.com/office/drawing/2014/main" id="{D6554F30-FB7D-4C06-8B89-C3E9D4A31B3C}"/>
              </a:ext>
            </a:extLst>
          </p:cNvPr>
          <p:cNvSpPr txBox="1"/>
          <p:nvPr/>
        </p:nvSpPr>
        <p:spPr>
          <a:xfrm>
            <a:off x="622764" y="5124988"/>
            <a:ext cx="7888941" cy="1200329"/>
          </a:xfrm>
          <a:prstGeom prst="rect">
            <a:avLst/>
          </a:prstGeom>
          <a:noFill/>
        </p:spPr>
        <p:txBody>
          <a:bodyPr wrap="square">
            <a:spAutoFit/>
          </a:bodyPr>
          <a:lstStyle/>
          <a:p>
            <a:pPr algn="just"/>
            <a:r>
              <a:rPr lang="en-GB" sz="1800" b="0" i="0" u="none" strike="noStrike" dirty="0">
                <a:solidFill>
                  <a:srgbClr val="000000"/>
                </a:solidFill>
                <a:effectLst/>
              </a:rPr>
              <a:t>In 2003, escalators and walkways were built to make it easier to reach the statue. Over 1m tourists visit the statue each year. At Easter in 2011, the statue received a record number of visitors in one day, with 14,000 tourists making the trip up Corcovado mountain.  </a:t>
            </a:r>
            <a:endParaRPr lang="en-GB" dirty="0"/>
          </a:p>
        </p:txBody>
      </p:sp>
    </p:spTree>
    <p:extLst>
      <p:ext uri="{BB962C8B-B14F-4D97-AF65-F5344CB8AC3E}">
        <p14:creationId xmlns:p14="http://schemas.microsoft.com/office/powerpoint/2010/main" val="265362143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52347B2A-9523-467B-9247-56728D36972D}" vid="{A45CB5A9-C685-4E6A-B517-7B3840E9B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66</TotalTime>
  <Words>638</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Twinkl</vt:lpstr>
      <vt:lpstr>Office Theme</vt:lpstr>
      <vt:lpstr>PowerPoint Presentation</vt:lpstr>
      <vt:lpstr>The New Seven Wonders of the World</vt:lpstr>
      <vt:lpstr>Where Is Brazil?</vt:lpstr>
      <vt:lpstr>Christ the Redeemer</vt:lpstr>
      <vt:lpstr>Christ the Redeemer</vt:lpstr>
      <vt:lpstr>History of Christ the Redeemer</vt:lpstr>
      <vt:lpstr>History of Christ the Redeemer</vt:lpstr>
      <vt:lpstr>Christ the Redeemer</vt:lpstr>
      <vt:lpstr>Christ the Redeemer</vt:lpstr>
      <vt:lpstr>Christ the Redeemer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Melissa Naisbitt</cp:lastModifiedBy>
  <cp:revision>10</cp:revision>
  <dcterms:created xsi:type="dcterms:W3CDTF">2020-07-22T08:47:48Z</dcterms:created>
  <dcterms:modified xsi:type="dcterms:W3CDTF">2020-09-11T14:39:23Z</dcterms:modified>
</cp:coreProperties>
</file>