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75" r:id="rId3"/>
    <p:sldId id="276" r:id="rId4"/>
    <p:sldId id="277" r:id="rId5"/>
    <p:sldId id="278" r:id="rId6"/>
    <p:sldId id="279" r:id="rId7"/>
    <p:sldId id="280" r:id="rId8"/>
    <p:sldId id="281" r:id="rId9"/>
    <p:sldId id="282" r:id="rId10"/>
    <p:sldId id="283"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itchFamily="2"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FC3"/>
    <a:srgbClr val="11743A"/>
    <a:srgbClr val="F9B000"/>
    <a:srgbClr val="009640"/>
    <a:srgbClr val="FFFFFF"/>
    <a:srgbClr val="009386"/>
    <a:srgbClr val="E51E21"/>
    <a:srgbClr val="E8C500"/>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16/09/2020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asi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geography/ks2-around-the-world/ks2-around-the-world-asia"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asia"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ks2-geography/ks2-around-the-world/ks2-around-the-world-asia"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ks2-geography/ks2-around-the-world/ks2-around-the-world-asia"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ks2-geography/ks2-around-the-world/ks2-around-the-world-asia" TargetMode="External"/><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ks2-geography/ks2-around-the-world/ks2-around-the-world-asia" TargetMode="External"/><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hyperlink" Target="https://www.twinkl.co.uk/resources/ks2-geography/ks2-around-the-world/ks2-around-the-world-asi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twinkl.co.uk/resources/ks2-geography/ks2-around-the-world/ks2-around-the-world-asia"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winkl.co.uk/resources/ks2-geography/ks2-around-the-world/ks2-around-the-world-asia"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twinkl.co.uk/resources/ks2-geography/ks2-around-the-world/ks2-around-the-world-asia"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FA012EEC-496F-41C3-95F2-D205A2DC25BC}"/>
              </a:ext>
            </a:extLst>
          </p:cNvPr>
          <p:cNvSpPr/>
          <p:nvPr/>
        </p:nvSpPr>
        <p:spPr>
          <a:xfrm>
            <a:off x="3842158" y="5377343"/>
            <a:ext cx="143451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3C15DBC8-C1B5-4C16-B58B-4FBD9BE4DF7B}"/>
              </a:ext>
            </a:extLst>
          </p:cNvPr>
          <p:cNvSpPr/>
          <p:nvPr/>
        </p:nvSpPr>
        <p:spPr>
          <a:xfrm>
            <a:off x="8397380" y="6132352"/>
            <a:ext cx="746620" cy="643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0FA578-0087-4CA0-8DB4-48420513EC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1980"/>
          <a:stretch/>
        </p:blipFill>
        <p:spPr>
          <a:xfrm>
            <a:off x="912301" y="1944498"/>
            <a:ext cx="7315199" cy="4280482"/>
          </a:xfrm>
          <a:prstGeom prst="rect">
            <a:avLst/>
          </a:prstGeom>
        </p:spPr>
      </p:pic>
      <p:sp>
        <p:nvSpPr>
          <p:cNvPr id="3" name="Title 1">
            <a:extLst>
              <a:ext uri="{FF2B5EF4-FFF2-40B4-BE49-F238E27FC236}">
                <a16:creationId xmlns:a16="http://schemas.microsoft.com/office/drawing/2014/main" id="{37E588E2-4789-463D-B74F-58D3C70AEC62}"/>
              </a:ext>
            </a:extLst>
          </p:cNvPr>
          <p:cNvSpPr>
            <a:spLocks noGrp="1"/>
          </p:cNvSpPr>
          <p:nvPr>
            <p:ph type="title"/>
          </p:nvPr>
        </p:nvSpPr>
        <p:spPr>
          <a:xfrm>
            <a:off x="448809" y="704675"/>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The Great Wall Today</a:t>
            </a:r>
            <a:endParaRPr lang="en-GB" sz="3200" dirty="0">
              <a:solidFill>
                <a:schemeClr val="bg1"/>
              </a:solidFill>
              <a:latin typeface="+mn-lt"/>
            </a:endParaRPr>
          </a:p>
        </p:txBody>
      </p:sp>
      <p:sp>
        <p:nvSpPr>
          <p:cNvPr id="4" name="Rectangle 3">
            <a:hlinkClick r:id="rId3"/>
            <a:extLst>
              <a:ext uri="{FF2B5EF4-FFF2-40B4-BE49-F238E27FC236}">
                <a16:creationId xmlns:a16="http://schemas.microsoft.com/office/drawing/2014/main" id="{C3766FFD-DDDD-4CE9-BBA8-1EEF61C73F6F}"/>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CC350B-67AA-49F5-90D1-1903F548C443}"/>
              </a:ext>
            </a:extLst>
          </p:cNvPr>
          <p:cNvSpPr/>
          <p:nvPr/>
        </p:nvSpPr>
        <p:spPr>
          <a:xfrm>
            <a:off x="574644" y="1652633"/>
            <a:ext cx="7990514" cy="1023456"/>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0" u="none" strike="noStrike" dirty="0">
                <a:solidFill>
                  <a:srgbClr val="1C1C1C"/>
                </a:solidFill>
                <a:effectLst/>
              </a:rPr>
              <a:t>The Great Wall of China is a popular tourist attraction. Each year, hundreds of thousands of visitors participate in walking holidays, where tourists trek along sections of the wall. </a:t>
            </a:r>
            <a:endParaRPr lang="en-GB" dirty="0"/>
          </a:p>
        </p:txBody>
      </p:sp>
    </p:spTree>
    <p:extLst>
      <p:ext uri="{BB962C8B-B14F-4D97-AF65-F5344CB8AC3E}">
        <p14:creationId xmlns:p14="http://schemas.microsoft.com/office/powerpoint/2010/main" val="340729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E415461-9F51-4234-A75E-560D70D46EF5}"/>
              </a:ext>
            </a:extLst>
          </p:cNvPr>
          <p:cNvSpPr/>
          <p:nvPr/>
        </p:nvSpPr>
        <p:spPr>
          <a:xfrm>
            <a:off x="3854741" y="2971800"/>
            <a:ext cx="143451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2"/>
            <a:extLst>
              <a:ext uri="{FF2B5EF4-FFF2-40B4-BE49-F238E27FC236}">
                <a16:creationId xmlns:a16="http://schemas.microsoft.com/office/drawing/2014/main" id="{D2D740E5-3464-4C5B-820A-BD9F73306142}"/>
              </a:ext>
            </a:extLst>
          </p:cNvPr>
          <p:cNvSpPr/>
          <p:nvPr/>
        </p:nvSpPr>
        <p:spPr>
          <a:xfrm>
            <a:off x="8397380" y="6132352"/>
            <a:ext cx="746620" cy="643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3B7351-37CB-4EF0-9188-C42DA8C95A1D}"/>
              </a:ext>
            </a:extLst>
          </p:cNvPr>
          <p:cNvSpPr/>
          <p:nvPr/>
        </p:nvSpPr>
        <p:spPr>
          <a:xfrm>
            <a:off x="448809" y="2709644"/>
            <a:ext cx="8242185" cy="2600587"/>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26B85B-807A-4D3F-A2D4-B5ED0157048A}"/>
              </a:ext>
            </a:extLst>
          </p:cNvPr>
          <p:cNvSpPr>
            <a:spLocks noGrp="1"/>
          </p:cNvSpPr>
          <p:nvPr>
            <p:ph type="title"/>
          </p:nvPr>
        </p:nvSpPr>
        <p:spPr>
          <a:xfrm>
            <a:off x="448809" y="704675"/>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The New Seven Wonders of the World</a:t>
            </a:r>
            <a:endParaRPr lang="en-GB" sz="3200" dirty="0">
              <a:solidFill>
                <a:schemeClr val="bg1"/>
              </a:solidFill>
              <a:latin typeface="+mn-lt"/>
            </a:endParaRPr>
          </a:p>
        </p:txBody>
      </p:sp>
      <p:sp>
        <p:nvSpPr>
          <p:cNvPr id="4" name="Rectangle 3">
            <a:hlinkClick r:id="rId2"/>
            <a:extLst>
              <a:ext uri="{FF2B5EF4-FFF2-40B4-BE49-F238E27FC236}">
                <a16:creationId xmlns:a16="http://schemas.microsoft.com/office/drawing/2014/main" id="{133B3029-3651-48E0-9306-0ACD77AAFE30}"/>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7008D1E-28D3-4608-92D3-1BCB2560640A}"/>
              </a:ext>
            </a:extLst>
          </p:cNvPr>
          <p:cNvSpPr txBox="1"/>
          <p:nvPr/>
        </p:nvSpPr>
        <p:spPr>
          <a:xfrm>
            <a:off x="587229" y="1671955"/>
            <a:ext cx="7860485" cy="4678204"/>
          </a:xfrm>
          <a:prstGeom prst="rect">
            <a:avLst/>
          </a:prstGeom>
          <a:noFill/>
        </p:spPr>
        <p:txBody>
          <a:bodyPr wrap="square">
            <a:spAutoFit/>
          </a:bodyPr>
          <a:lstStyle/>
          <a:p>
            <a:pPr algn="just" rtl="0">
              <a:spcBef>
                <a:spcPts val="0"/>
              </a:spcBef>
              <a:spcAft>
                <a:spcPts val="0"/>
              </a:spcAft>
            </a:pPr>
            <a:r>
              <a:rPr lang="en-GB" sz="1800" b="0" i="0" u="none" strike="noStrike" dirty="0">
                <a:solidFill>
                  <a:srgbClr val="1C1C1C"/>
                </a:solidFill>
                <a:effectLst/>
              </a:rPr>
              <a:t>The ancient world had seven significant places, known as ‘The Seven Wonders of the World’. In 2000, a campaign began to choose seven wonders of the modern world. </a:t>
            </a:r>
            <a:endParaRPr lang="en-GB" b="0" dirty="0">
              <a:effectLst/>
            </a:endParaRPr>
          </a:p>
          <a:p>
            <a:pPr rtl="0">
              <a:spcBef>
                <a:spcPts val="0"/>
              </a:spcBef>
              <a:spcAft>
                <a:spcPts val="0"/>
              </a:spcAft>
            </a:pPr>
            <a:br>
              <a:rPr lang="en-GB" b="0" dirty="0">
                <a:effectLst/>
              </a:rPr>
            </a:br>
            <a:r>
              <a:rPr lang="en-GB" sz="1800" b="0" i="0" u="none" strike="noStrike" dirty="0">
                <a:solidFill>
                  <a:srgbClr val="1C1C1C"/>
                </a:solidFill>
                <a:effectLst/>
              </a:rPr>
              <a:t>Over 100 million votes were cast. The final seven places chosen were:</a:t>
            </a:r>
            <a:endParaRPr lang="en-GB" b="0" dirty="0">
              <a:effectLst/>
            </a:endParaRPr>
          </a:p>
          <a:p>
            <a:pPr marL="285750" indent="-285750" fontAlgn="base">
              <a:spcBef>
                <a:spcPts val="1200"/>
              </a:spcBef>
              <a:buFont typeface="Arial" panose="020B0604020202020204" pitchFamily="34" charset="0"/>
              <a:buChar char="•"/>
            </a:pPr>
            <a:r>
              <a:rPr lang="en-GB" b="0" i="0" u="none" strike="noStrike" dirty="0">
                <a:solidFill>
                  <a:srgbClr val="1C1C1C"/>
                </a:solidFill>
                <a:effectLst/>
              </a:rPr>
              <a:t>Chichén Itzá, Mexico;</a:t>
            </a:r>
          </a:p>
          <a:p>
            <a:pPr marL="285750" indent="-285750" fontAlgn="base">
              <a:buFont typeface="Arial" panose="020B0604020202020204" pitchFamily="34" charset="0"/>
              <a:buChar char="•"/>
            </a:pPr>
            <a:r>
              <a:rPr lang="en-GB" b="0" i="0" u="none" strike="noStrike" dirty="0">
                <a:solidFill>
                  <a:srgbClr val="1C1C1C"/>
                </a:solidFill>
                <a:effectLst/>
              </a:rPr>
              <a:t>Machu Picchu, Peru;</a:t>
            </a:r>
          </a:p>
          <a:p>
            <a:pPr marL="285750" indent="-285750" fontAlgn="base">
              <a:buFont typeface="Arial" panose="020B0604020202020204" pitchFamily="34" charset="0"/>
              <a:buChar char="•"/>
            </a:pPr>
            <a:r>
              <a:rPr lang="en-GB" b="0" i="0" u="none" strike="noStrike" dirty="0">
                <a:solidFill>
                  <a:srgbClr val="1C1C1C"/>
                </a:solidFill>
                <a:effectLst/>
              </a:rPr>
              <a:t>Christ the Redeemer, Brazil;</a:t>
            </a:r>
          </a:p>
          <a:p>
            <a:pPr marL="285750" indent="-285750" fontAlgn="base">
              <a:buFont typeface="Arial" panose="020B0604020202020204" pitchFamily="34" charset="0"/>
              <a:buChar char="•"/>
            </a:pPr>
            <a:r>
              <a:rPr lang="en-GB" b="0" i="0" u="none" strike="noStrike" dirty="0">
                <a:solidFill>
                  <a:srgbClr val="1C1C1C"/>
                </a:solidFill>
                <a:effectLst/>
              </a:rPr>
              <a:t>The Colosseum, Italy;</a:t>
            </a:r>
          </a:p>
          <a:p>
            <a:pPr marL="285750" indent="-285750" fontAlgn="base">
              <a:buFont typeface="Arial" panose="020B0604020202020204" pitchFamily="34" charset="0"/>
              <a:buChar char="•"/>
            </a:pPr>
            <a:r>
              <a:rPr lang="en-GB" b="0" i="0" u="none" strike="noStrike" dirty="0">
                <a:solidFill>
                  <a:srgbClr val="1C1C1C"/>
                </a:solidFill>
                <a:effectLst/>
              </a:rPr>
              <a:t>Petra, Jordan;</a:t>
            </a:r>
          </a:p>
          <a:p>
            <a:pPr marL="285750" indent="-285750" fontAlgn="base">
              <a:buFont typeface="Arial" panose="020B0604020202020204" pitchFamily="34" charset="0"/>
              <a:buChar char="•"/>
            </a:pPr>
            <a:r>
              <a:rPr lang="en-GB" b="0" i="0" u="none" strike="noStrike" dirty="0">
                <a:solidFill>
                  <a:srgbClr val="1C1C1C"/>
                </a:solidFill>
                <a:effectLst/>
              </a:rPr>
              <a:t>Taj Mahal, India;</a:t>
            </a:r>
          </a:p>
          <a:p>
            <a:pPr marL="285750" indent="-285750" fontAlgn="base">
              <a:buFont typeface="Arial" panose="020B0604020202020204" pitchFamily="34" charset="0"/>
              <a:buChar char="•"/>
            </a:pPr>
            <a:r>
              <a:rPr lang="en-GB" b="0" i="0" u="none" strike="noStrike" dirty="0">
                <a:solidFill>
                  <a:srgbClr val="1C1C1C"/>
                </a:solidFill>
                <a:effectLst/>
              </a:rPr>
              <a:t>The Great Wall, China.</a:t>
            </a:r>
          </a:p>
          <a:p>
            <a:pPr rtl="0">
              <a:spcBef>
                <a:spcPts val="0"/>
              </a:spcBef>
              <a:spcAft>
                <a:spcPts val="0"/>
              </a:spcAft>
            </a:pPr>
            <a:br>
              <a:rPr lang="en-GB" b="0" dirty="0">
                <a:effectLst/>
              </a:rPr>
            </a:br>
            <a:r>
              <a:rPr lang="en-GB" sz="1800" b="0" i="0" u="none" strike="noStrike" dirty="0">
                <a:solidFill>
                  <a:srgbClr val="1C1C1C"/>
                </a:solidFill>
                <a:effectLst/>
              </a:rPr>
              <a:t>Today, we are going to find out about the Great Wall of China.</a:t>
            </a:r>
            <a:endParaRPr lang="en-GB" b="0" dirty="0">
              <a:effectLst/>
            </a:endParaRPr>
          </a:p>
          <a:p>
            <a:br>
              <a:rPr lang="en-GB" dirty="0"/>
            </a:br>
            <a:endParaRPr lang="en-GB" dirty="0"/>
          </a:p>
        </p:txBody>
      </p:sp>
    </p:spTree>
    <p:extLst>
      <p:ext uri="{BB962C8B-B14F-4D97-AF65-F5344CB8AC3E}">
        <p14:creationId xmlns:p14="http://schemas.microsoft.com/office/powerpoint/2010/main" val="213654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80B033-095A-46F9-A505-4832A130757A}"/>
              </a:ext>
            </a:extLst>
          </p:cNvPr>
          <p:cNvSpPr>
            <a:spLocks noGrp="1"/>
          </p:cNvSpPr>
          <p:nvPr>
            <p:ph type="title"/>
          </p:nvPr>
        </p:nvSpPr>
        <p:spPr>
          <a:xfrm>
            <a:off x="448809" y="704675"/>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Where Is China?</a:t>
            </a:r>
            <a:endParaRPr lang="en-GB" sz="3200" dirty="0">
              <a:solidFill>
                <a:schemeClr val="bg1"/>
              </a:solidFill>
              <a:latin typeface="+mn-lt"/>
            </a:endParaRPr>
          </a:p>
        </p:txBody>
      </p:sp>
      <p:sp>
        <p:nvSpPr>
          <p:cNvPr id="4" name="Rectangle 3">
            <a:hlinkClick r:id="rId2"/>
            <a:extLst>
              <a:ext uri="{FF2B5EF4-FFF2-40B4-BE49-F238E27FC236}">
                <a16:creationId xmlns:a16="http://schemas.microsoft.com/office/drawing/2014/main" id="{9013BDD5-864A-4598-B328-135430FDE4D8}"/>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5259592-1557-4937-BAC3-CD9B8C9391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508" y="1792593"/>
            <a:ext cx="6811861" cy="4517788"/>
          </a:xfrm>
          <a:prstGeom prst="rect">
            <a:avLst/>
          </a:prstGeom>
        </p:spPr>
      </p:pic>
      <p:sp>
        <p:nvSpPr>
          <p:cNvPr id="8" name="TextBox 7">
            <a:extLst>
              <a:ext uri="{FF2B5EF4-FFF2-40B4-BE49-F238E27FC236}">
                <a16:creationId xmlns:a16="http://schemas.microsoft.com/office/drawing/2014/main" id="{F963D115-ACAC-4151-8E60-3CE532DA444B}"/>
              </a:ext>
            </a:extLst>
          </p:cNvPr>
          <p:cNvSpPr txBox="1"/>
          <p:nvPr/>
        </p:nvSpPr>
        <p:spPr>
          <a:xfrm>
            <a:off x="4714613" y="1687843"/>
            <a:ext cx="3976381" cy="369332"/>
          </a:xfrm>
          <a:prstGeom prst="rect">
            <a:avLst/>
          </a:prstGeom>
          <a:solidFill>
            <a:schemeClr val="bg1"/>
          </a:solidFill>
          <a:ln w="19050">
            <a:solidFill>
              <a:srgbClr val="11743A"/>
            </a:solidFill>
          </a:ln>
        </p:spPr>
        <p:txBody>
          <a:bodyPr wrap="square">
            <a:spAutoFit/>
          </a:bodyPr>
          <a:lstStyle/>
          <a:p>
            <a:r>
              <a:rPr lang="en-GB" sz="1800" i="0" u="none" strike="noStrike" dirty="0">
                <a:effectLst/>
              </a:rPr>
              <a:t>    </a:t>
            </a:r>
            <a:r>
              <a:rPr lang="en-GB" b="0" i="0" dirty="0">
                <a:solidFill>
                  <a:srgbClr val="333333"/>
                </a:solidFill>
                <a:effectLst/>
              </a:rPr>
              <a:t>China is in the continent of Asia.</a:t>
            </a:r>
            <a:endParaRPr lang="en-GB" dirty="0"/>
          </a:p>
        </p:txBody>
      </p:sp>
      <p:cxnSp>
        <p:nvCxnSpPr>
          <p:cNvPr id="10" name="Straight Arrow Connector 9">
            <a:extLst>
              <a:ext uri="{FF2B5EF4-FFF2-40B4-BE49-F238E27FC236}">
                <a16:creationId xmlns:a16="http://schemas.microsoft.com/office/drawing/2014/main" id="{1ECA6C82-CBC9-4C1D-92BC-03C60139F81C}"/>
              </a:ext>
            </a:extLst>
          </p:cNvPr>
          <p:cNvCxnSpPr>
            <a:cxnSpLocks/>
          </p:cNvCxnSpPr>
          <p:nvPr/>
        </p:nvCxnSpPr>
        <p:spPr>
          <a:xfrm flipH="1">
            <a:off x="5931017" y="2057175"/>
            <a:ext cx="1501629" cy="1441034"/>
          </a:xfrm>
          <a:prstGeom prst="straightConnector1">
            <a:avLst/>
          </a:prstGeom>
          <a:ln w="19050">
            <a:solidFill>
              <a:srgbClr val="11743A"/>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135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D88493-6EBC-4430-94BB-B9C6D00D8A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366" b="-1"/>
          <a:stretch/>
        </p:blipFill>
        <p:spPr>
          <a:xfrm>
            <a:off x="958441" y="1694576"/>
            <a:ext cx="7222919" cy="4316136"/>
          </a:xfrm>
          <a:prstGeom prst="rect">
            <a:avLst/>
          </a:prstGeom>
        </p:spPr>
      </p:pic>
      <p:sp>
        <p:nvSpPr>
          <p:cNvPr id="3" name="Title 1">
            <a:extLst>
              <a:ext uri="{FF2B5EF4-FFF2-40B4-BE49-F238E27FC236}">
                <a16:creationId xmlns:a16="http://schemas.microsoft.com/office/drawing/2014/main" id="{463E65B4-D7F6-414A-B6F8-BFD285590CA9}"/>
              </a:ext>
            </a:extLst>
          </p:cNvPr>
          <p:cNvSpPr>
            <a:spLocks noGrp="1"/>
          </p:cNvSpPr>
          <p:nvPr>
            <p:ph type="title"/>
          </p:nvPr>
        </p:nvSpPr>
        <p:spPr>
          <a:xfrm>
            <a:off x="448809" y="704675"/>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The Great Wall of China</a:t>
            </a:r>
            <a:endParaRPr lang="en-GB" sz="3200" dirty="0">
              <a:solidFill>
                <a:schemeClr val="bg1"/>
              </a:solidFill>
              <a:latin typeface="+mn-lt"/>
            </a:endParaRPr>
          </a:p>
        </p:txBody>
      </p:sp>
      <p:sp>
        <p:nvSpPr>
          <p:cNvPr id="4" name="Rectangle 3">
            <a:hlinkClick r:id="rId3"/>
            <a:extLst>
              <a:ext uri="{FF2B5EF4-FFF2-40B4-BE49-F238E27FC236}">
                <a16:creationId xmlns:a16="http://schemas.microsoft.com/office/drawing/2014/main" id="{A7F9348A-637F-4498-9CC1-012F40A9C091}"/>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91F636D-D4D8-4BFF-8AD6-B7D732E5063D}"/>
              </a:ext>
            </a:extLst>
          </p:cNvPr>
          <p:cNvSpPr/>
          <p:nvPr/>
        </p:nvSpPr>
        <p:spPr>
          <a:xfrm>
            <a:off x="515923" y="5478011"/>
            <a:ext cx="8112154" cy="788565"/>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dirty="0">
                <a:solidFill>
                  <a:srgbClr val="1C1C1C"/>
                </a:solidFill>
                <a:effectLst/>
                <a:latin typeface="Arial" panose="020B0604020202020204" pitchFamily="34" charset="0"/>
              </a:rPr>
              <a:t>The </a:t>
            </a:r>
            <a:r>
              <a:rPr lang="en-GB" sz="1800" b="0" i="0" u="none" strike="noStrike" dirty="0">
                <a:solidFill>
                  <a:srgbClr val="1C1C1C"/>
                </a:solidFill>
                <a:effectLst/>
              </a:rPr>
              <a:t>Great Wall of China is the longest wall in the world, measuring </a:t>
            </a:r>
            <a:r>
              <a:rPr lang="en-GB" sz="1800" b="0" i="0" u="none" strike="noStrike" dirty="0">
                <a:solidFill>
                  <a:srgbClr val="222222"/>
                </a:solidFill>
                <a:effectLst/>
              </a:rPr>
              <a:t>21,196 km in length.</a:t>
            </a:r>
            <a:r>
              <a:rPr lang="en-GB" sz="1800" b="0" i="0" u="none" strike="noStrike" dirty="0">
                <a:solidFill>
                  <a:srgbClr val="1C1C1C"/>
                </a:solidFill>
                <a:effectLst/>
              </a:rPr>
              <a:t> </a:t>
            </a:r>
            <a:endParaRPr lang="en-GB" dirty="0"/>
          </a:p>
        </p:txBody>
      </p:sp>
    </p:spTree>
    <p:extLst>
      <p:ext uri="{BB962C8B-B14F-4D97-AF65-F5344CB8AC3E}">
        <p14:creationId xmlns:p14="http://schemas.microsoft.com/office/powerpoint/2010/main" val="160874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C018A8-2717-4B46-AB53-D41D258849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6642" y="1642843"/>
            <a:ext cx="6006518" cy="4247302"/>
          </a:xfrm>
          <a:prstGeom prst="rect">
            <a:avLst/>
          </a:prstGeom>
        </p:spPr>
      </p:pic>
      <p:sp>
        <p:nvSpPr>
          <p:cNvPr id="3" name="Title 1">
            <a:extLst>
              <a:ext uri="{FF2B5EF4-FFF2-40B4-BE49-F238E27FC236}">
                <a16:creationId xmlns:a16="http://schemas.microsoft.com/office/drawing/2014/main" id="{DF7916E7-6497-4FE3-8213-D554A595122F}"/>
              </a:ext>
            </a:extLst>
          </p:cNvPr>
          <p:cNvSpPr>
            <a:spLocks noGrp="1"/>
          </p:cNvSpPr>
          <p:nvPr>
            <p:ph type="title"/>
          </p:nvPr>
        </p:nvSpPr>
        <p:spPr>
          <a:xfrm>
            <a:off x="448809" y="704675"/>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Where Is the Great Wall?</a:t>
            </a:r>
            <a:endParaRPr lang="en-GB" sz="3200" dirty="0">
              <a:solidFill>
                <a:schemeClr val="bg1"/>
              </a:solidFill>
              <a:latin typeface="+mn-lt"/>
            </a:endParaRPr>
          </a:p>
        </p:txBody>
      </p:sp>
      <p:sp>
        <p:nvSpPr>
          <p:cNvPr id="4" name="Rectangle 3">
            <a:hlinkClick r:id="rId3"/>
            <a:extLst>
              <a:ext uri="{FF2B5EF4-FFF2-40B4-BE49-F238E27FC236}">
                <a16:creationId xmlns:a16="http://schemas.microsoft.com/office/drawing/2014/main" id="{9AFA0D05-6138-4D6F-A325-C1FAFDFB157E}"/>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3ACF1FE-9460-47F8-961A-B5B7F2BF8958}"/>
              </a:ext>
            </a:extLst>
          </p:cNvPr>
          <p:cNvSpPr/>
          <p:nvPr/>
        </p:nvSpPr>
        <p:spPr>
          <a:xfrm>
            <a:off x="633367" y="5521029"/>
            <a:ext cx="7873068" cy="788565"/>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dirty="0">
                <a:solidFill>
                  <a:srgbClr val="1C1C1C"/>
                </a:solidFill>
                <a:effectLst/>
              </a:rPr>
              <a:t>The Great Wall runs from east to west of northern China, near the border of Mongolia.</a:t>
            </a:r>
            <a:endParaRPr lang="en-GB" dirty="0"/>
          </a:p>
        </p:txBody>
      </p:sp>
    </p:spTree>
    <p:extLst>
      <p:ext uri="{BB962C8B-B14F-4D97-AF65-F5344CB8AC3E}">
        <p14:creationId xmlns:p14="http://schemas.microsoft.com/office/powerpoint/2010/main" val="363555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Rounded 10">
            <a:extLst>
              <a:ext uri="{FF2B5EF4-FFF2-40B4-BE49-F238E27FC236}">
                <a16:creationId xmlns:a16="http://schemas.microsoft.com/office/drawing/2014/main" id="{A68B9D7B-6E22-44CD-ACDD-F5BE119DBF73}"/>
              </a:ext>
            </a:extLst>
          </p:cNvPr>
          <p:cNvSpPr/>
          <p:nvPr/>
        </p:nvSpPr>
        <p:spPr>
          <a:xfrm>
            <a:off x="557867" y="1528194"/>
            <a:ext cx="6941891" cy="1525399"/>
          </a:xfrm>
          <a:prstGeom prst="round2Diag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2F4EAAEF-261A-4396-9C14-587CFDC9AE07}"/>
              </a:ext>
            </a:extLst>
          </p:cNvPr>
          <p:cNvSpPr>
            <a:spLocks noGrp="1"/>
          </p:cNvSpPr>
          <p:nvPr>
            <p:ph type="title"/>
          </p:nvPr>
        </p:nvSpPr>
        <p:spPr>
          <a:xfrm>
            <a:off x="448809" y="604007"/>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When Was the Great Wall First Built?</a:t>
            </a:r>
            <a:endParaRPr lang="en-GB" sz="3200" dirty="0">
              <a:solidFill>
                <a:schemeClr val="bg1"/>
              </a:solidFill>
              <a:latin typeface="+mn-lt"/>
            </a:endParaRPr>
          </a:p>
        </p:txBody>
      </p:sp>
      <p:sp>
        <p:nvSpPr>
          <p:cNvPr id="4" name="Rectangle 3">
            <a:hlinkClick r:id="rId2"/>
            <a:extLst>
              <a:ext uri="{FF2B5EF4-FFF2-40B4-BE49-F238E27FC236}">
                <a16:creationId xmlns:a16="http://schemas.microsoft.com/office/drawing/2014/main" id="{60B7DDDF-10BD-4BE9-BEB9-48BE0BF1725F}"/>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80BA467-F899-4FBA-8572-F4D42F1B73E2}"/>
              </a:ext>
            </a:extLst>
          </p:cNvPr>
          <p:cNvSpPr txBox="1"/>
          <p:nvPr/>
        </p:nvSpPr>
        <p:spPr>
          <a:xfrm>
            <a:off x="599811" y="1595639"/>
            <a:ext cx="6153326" cy="1400383"/>
          </a:xfrm>
          <a:prstGeom prst="rect">
            <a:avLst/>
          </a:prstGeom>
          <a:noFill/>
        </p:spPr>
        <p:txBody>
          <a:bodyPr wrap="square">
            <a:spAutoFit/>
          </a:bodyPr>
          <a:lstStyle/>
          <a:p>
            <a:r>
              <a:rPr lang="en-GB" sz="1700" b="0" i="0" dirty="0">
                <a:effectLst/>
              </a:rPr>
              <a:t>China was once a collection of states ruled separately. In 221 BC, Qin Shi Huang became the first Emperor of a unified China, having conquered all of the states. This                          was the start of the Qin dynasty (China used to be ruled by different family groups, known as dynasties).</a:t>
            </a:r>
            <a:endParaRPr lang="en-GB" sz="1700" dirty="0"/>
          </a:p>
        </p:txBody>
      </p:sp>
      <p:grpSp>
        <p:nvGrpSpPr>
          <p:cNvPr id="20" name="Group 19">
            <a:extLst>
              <a:ext uri="{FF2B5EF4-FFF2-40B4-BE49-F238E27FC236}">
                <a16:creationId xmlns:a16="http://schemas.microsoft.com/office/drawing/2014/main" id="{BEBFBF61-DC12-480C-AC20-9DAFAE4C1737}"/>
              </a:ext>
            </a:extLst>
          </p:cNvPr>
          <p:cNvGrpSpPr/>
          <p:nvPr/>
        </p:nvGrpSpPr>
        <p:grpSpPr>
          <a:xfrm>
            <a:off x="557867" y="3087148"/>
            <a:ext cx="7986321" cy="1491075"/>
            <a:chOff x="557867" y="2902590"/>
            <a:chExt cx="7986321" cy="1491075"/>
          </a:xfrm>
        </p:grpSpPr>
        <p:sp>
          <p:nvSpPr>
            <p:cNvPr id="16" name="Rectangle: Diagonal Corners Rounded 15">
              <a:extLst>
                <a:ext uri="{FF2B5EF4-FFF2-40B4-BE49-F238E27FC236}">
                  <a16:creationId xmlns:a16="http://schemas.microsoft.com/office/drawing/2014/main" id="{6F34EABB-E4F2-4136-BCAF-92F218D02885}"/>
                </a:ext>
              </a:extLst>
            </p:cNvPr>
            <p:cNvSpPr/>
            <p:nvPr/>
          </p:nvSpPr>
          <p:spPr>
            <a:xfrm flipV="1">
              <a:off x="557867" y="2902590"/>
              <a:ext cx="7986321" cy="1491075"/>
            </a:xfrm>
            <a:prstGeom prst="round2DiagRect">
              <a:avLst>
                <a:gd name="adj1" fmla="val 8661"/>
                <a:gd name="adj2" fmla="val 0"/>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49937B3-E976-419F-B888-0592992524D8}"/>
                </a:ext>
              </a:extLst>
            </p:cNvPr>
            <p:cNvSpPr txBox="1"/>
            <p:nvPr/>
          </p:nvSpPr>
          <p:spPr>
            <a:xfrm>
              <a:off x="583033" y="2949607"/>
              <a:ext cx="7935990" cy="1400383"/>
            </a:xfrm>
            <a:prstGeom prst="rect">
              <a:avLst/>
            </a:prstGeom>
            <a:noFill/>
          </p:spPr>
          <p:txBody>
            <a:bodyPr wrap="square">
              <a:spAutoFit/>
            </a:bodyPr>
            <a:lstStyle/>
            <a:p>
              <a:pPr rtl="0">
                <a:spcBef>
                  <a:spcPts val="0"/>
                </a:spcBef>
                <a:spcAft>
                  <a:spcPts val="0"/>
                </a:spcAft>
              </a:pPr>
              <a:r>
                <a:rPr lang="en-GB" sz="1700" b="0" i="0" dirty="0">
                  <a:effectLst/>
                </a:rPr>
                <a:t>Around 220 BC, Emperor Qin Shi Huang ordered for                                               defences between the old states to be removed. He then set in                              action a plan to join together existing walls along the northern border to form a single defensive system. This would protect China from invasions from other countries.</a:t>
              </a:r>
              <a:endParaRPr lang="en-GB" sz="1700" dirty="0"/>
            </a:p>
          </p:txBody>
        </p:sp>
      </p:grpSp>
      <p:grpSp>
        <p:nvGrpSpPr>
          <p:cNvPr id="21" name="Group 20">
            <a:extLst>
              <a:ext uri="{FF2B5EF4-FFF2-40B4-BE49-F238E27FC236}">
                <a16:creationId xmlns:a16="http://schemas.microsoft.com/office/drawing/2014/main" id="{FABCB8F2-2FA6-4E5D-AACA-3EF61062808A}"/>
              </a:ext>
            </a:extLst>
          </p:cNvPr>
          <p:cNvGrpSpPr/>
          <p:nvPr/>
        </p:nvGrpSpPr>
        <p:grpSpPr>
          <a:xfrm>
            <a:off x="557866" y="4622200"/>
            <a:ext cx="8036655" cy="1755717"/>
            <a:chOff x="557866" y="4211139"/>
            <a:chExt cx="8036655" cy="1755717"/>
          </a:xfrm>
        </p:grpSpPr>
        <p:sp>
          <p:nvSpPr>
            <p:cNvPr id="19" name="Rectangle: Diagonal Corners Rounded 18">
              <a:extLst>
                <a:ext uri="{FF2B5EF4-FFF2-40B4-BE49-F238E27FC236}">
                  <a16:creationId xmlns:a16="http://schemas.microsoft.com/office/drawing/2014/main" id="{E694C362-AB58-4AFA-9C8D-AECC5367981C}"/>
                </a:ext>
              </a:extLst>
            </p:cNvPr>
            <p:cNvSpPr/>
            <p:nvPr/>
          </p:nvSpPr>
          <p:spPr>
            <a:xfrm>
              <a:off x="557866" y="4211139"/>
              <a:ext cx="7986322" cy="1738939"/>
            </a:xfrm>
            <a:prstGeom prst="round2DiagRect">
              <a:avLst>
                <a:gd name="adj1" fmla="val 11190"/>
                <a:gd name="adj2" fmla="val 0"/>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5CFFA5E-30E1-4C67-8983-48691E107EA2}"/>
                </a:ext>
              </a:extLst>
            </p:cNvPr>
            <p:cNvSpPr txBox="1"/>
            <p:nvPr/>
          </p:nvSpPr>
          <p:spPr>
            <a:xfrm>
              <a:off x="608199" y="4227918"/>
              <a:ext cx="7986322" cy="1738938"/>
            </a:xfrm>
            <a:prstGeom prst="rect">
              <a:avLst/>
            </a:prstGeom>
            <a:noFill/>
          </p:spPr>
          <p:txBody>
            <a:bodyPr wrap="square">
              <a:spAutoFit/>
            </a:bodyPr>
            <a:lstStyle/>
            <a:p>
              <a:pPr rtl="0">
                <a:spcBef>
                  <a:spcPts val="0"/>
                </a:spcBef>
                <a:spcAft>
                  <a:spcPts val="0"/>
                </a:spcAft>
              </a:pPr>
              <a:r>
                <a:rPr lang="en-GB" sz="1700" b="0" i="0" u="none" strike="noStrike" dirty="0">
                  <a:effectLst/>
                </a:rPr>
                <a:t>The wall was known as the Wanli Changcheng, which means ‘10,000 Li-Long </a:t>
              </a:r>
              <a:r>
                <a:rPr lang="en-GB" sz="1700" dirty="0"/>
                <a:t>W</a:t>
              </a:r>
              <a:r>
                <a:rPr lang="en-GB" sz="1700" b="0" i="0" u="none" strike="noStrike" dirty="0">
                  <a:effectLst/>
                </a:rPr>
                <a:t>all’ - a li is a traditional Chinese measurement, which is about one third of a mile. </a:t>
              </a:r>
              <a:endParaRPr lang="en-GB" sz="1700" b="0" dirty="0">
                <a:effectLst/>
              </a:endParaRPr>
            </a:p>
            <a:p>
              <a:pPr rtl="0">
                <a:spcBef>
                  <a:spcPts val="600"/>
                </a:spcBef>
                <a:spcAft>
                  <a:spcPts val="0"/>
                </a:spcAft>
              </a:pPr>
              <a:r>
                <a:rPr lang="en-GB" sz="1700" b="0" i="0" u="none" strike="noStrike" dirty="0">
                  <a:effectLst/>
                </a:rPr>
                <a:t>When built, the wall itself was between 5 and 9 metres high, </a:t>
              </a:r>
              <a:r>
                <a:rPr lang="en-GB" sz="1700" b="0" i="0" dirty="0">
                  <a:effectLst/>
                </a:rPr>
                <a:t>with ramparts on top reaching around 3.5 metres higher. Beacons or guard towers were spaced along the structure.</a:t>
              </a:r>
              <a:endParaRPr lang="en-GB" sz="1700" dirty="0"/>
            </a:p>
          </p:txBody>
        </p:sp>
      </p:grpSp>
      <p:grpSp>
        <p:nvGrpSpPr>
          <p:cNvPr id="10" name="Group 9">
            <a:extLst>
              <a:ext uri="{FF2B5EF4-FFF2-40B4-BE49-F238E27FC236}">
                <a16:creationId xmlns:a16="http://schemas.microsoft.com/office/drawing/2014/main" id="{2C36FE00-AC40-447C-B84A-85CC62EAFF68}"/>
              </a:ext>
            </a:extLst>
          </p:cNvPr>
          <p:cNvGrpSpPr/>
          <p:nvPr/>
        </p:nvGrpSpPr>
        <p:grpSpPr>
          <a:xfrm>
            <a:off x="6505660" y="1551963"/>
            <a:ext cx="2189528" cy="2189527"/>
            <a:chOff x="3801610" y="2417428"/>
            <a:chExt cx="2189528" cy="2189527"/>
          </a:xfrm>
        </p:grpSpPr>
        <p:sp>
          <p:nvSpPr>
            <p:cNvPr id="9" name="Oval 8">
              <a:extLst>
                <a:ext uri="{FF2B5EF4-FFF2-40B4-BE49-F238E27FC236}">
                  <a16:creationId xmlns:a16="http://schemas.microsoft.com/office/drawing/2014/main" id="{66C7E2D5-0097-44A2-B7D5-BFAEAC41A42E}"/>
                </a:ext>
              </a:extLst>
            </p:cNvPr>
            <p:cNvSpPr/>
            <p:nvPr/>
          </p:nvSpPr>
          <p:spPr>
            <a:xfrm>
              <a:off x="3801611" y="2417428"/>
              <a:ext cx="2189527" cy="21895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B3812E46-A25C-48E6-9D3A-6CE36F486498}"/>
                </a:ext>
              </a:extLst>
            </p:cNvPr>
            <p:cNvSpPr/>
            <p:nvPr/>
          </p:nvSpPr>
          <p:spPr>
            <a:xfrm>
              <a:off x="3801610" y="2417428"/>
              <a:ext cx="2189527" cy="2189527"/>
            </a:xfrm>
            <a:prstGeom prst="ellipse">
              <a:avLst/>
            </a:prstGeom>
            <a:blipFill>
              <a:blip r:embed="rId3" cstate="screen">
                <a:extLst>
                  <a:ext uri="{28A0092B-C50C-407E-A947-70E740481C1C}">
                    <a14:useLocalDpi xmlns:a14="http://schemas.microsoft.com/office/drawing/2010/main"/>
                  </a:ext>
                </a:extLst>
              </a:blip>
              <a:stretch>
                <a:fillRect l="1497" t="-149" r="1497" b="-10012"/>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742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9D5A57-FB07-423A-AD9C-CFBA77BFCEC2}"/>
              </a:ext>
            </a:extLst>
          </p:cNvPr>
          <p:cNvSpPr>
            <a:spLocks noGrp="1"/>
          </p:cNvSpPr>
          <p:nvPr>
            <p:ph type="title"/>
          </p:nvPr>
        </p:nvSpPr>
        <p:spPr>
          <a:xfrm>
            <a:off x="448809" y="704675"/>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How Was the Great Wall Built?</a:t>
            </a:r>
            <a:endParaRPr lang="en-GB" sz="3200" dirty="0">
              <a:solidFill>
                <a:schemeClr val="bg1"/>
              </a:solidFill>
              <a:latin typeface="+mn-lt"/>
            </a:endParaRPr>
          </a:p>
        </p:txBody>
      </p:sp>
      <p:sp>
        <p:nvSpPr>
          <p:cNvPr id="4" name="Rectangle 3">
            <a:hlinkClick r:id="rId2"/>
            <a:extLst>
              <a:ext uri="{FF2B5EF4-FFF2-40B4-BE49-F238E27FC236}">
                <a16:creationId xmlns:a16="http://schemas.microsoft.com/office/drawing/2014/main" id="{B9AE5ED5-0AE7-4351-B9ED-E0C40F7E42BC}"/>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EC7160D-D7D1-41DF-8CCB-019909C4B1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619" b="-1"/>
          <a:stretch/>
        </p:blipFill>
        <p:spPr>
          <a:xfrm>
            <a:off x="1439399" y="2420761"/>
            <a:ext cx="6513364" cy="3915748"/>
          </a:xfrm>
          <a:prstGeom prst="rect">
            <a:avLst/>
          </a:prstGeom>
        </p:spPr>
      </p:pic>
      <p:sp>
        <p:nvSpPr>
          <p:cNvPr id="8" name="Rectangle 7">
            <a:extLst>
              <a:ext uri="{FF2B5EF4-FFF2-40B4-BE49-F238E27FC236}">
                <a16:creationId xmlns:a16="http://schemas.microsoft.com/office/drawing/2014/main" id="{4F146BF3-AE3F-4204-B6B0-B0ACAAEE3038}"/>
              </a:ext>
            </a:extLst>
          </p:cNvPr>
          <p:cNvSpPr/>
          <p:nvPr/>
        </p:nvSpPr>
        <p:spPr>
          <a:xfrm>
            <a:off x="497046" y="1661021"/>
            <a:ext cx="8149907" cy="1284588"/>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0" u="none" strike="noStrike" dirty="0">
                <a:solidFill>
                  <a:srgbClr val="1C1C1C"/>
                </a:solidFill>
                <a:effectLst/>
              </a:rPr>
              <a:t>The wall was largely built by soldiers and convicts. It is thought that around 1 million tonnes of stone, bricks and soil were used to build the wall. The materials were carried either by hand or on animals. Historians estimate that around 400,000 people died during the construction of the wall.</a:t>
            </a:r>
            <a:endParaRPr lang="en-GB" dirty="0"/>
          </a:p>
        </p:txBody>
      </p:sp>
    </p:spTree>
    <p:extLst>
      <p:ext uri="{BB962C8B-B14F-4D97-AF65-F5344CB8AC3E}">
        <p14:creationId xmlns:p14="http://schemas.microsoft.com/office/powerpoint/2010/main" val="174070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C9AFA4-E3B3-41A5-93AA-65105646D160}"/>
              </a:ext>
            </a:extLst>
          </p:cNvPr>
          <p:cNvSpPr>
            <a:spLocks noGrp="1"/>
          </p:cNvSpPr>
          <p:nvPr>
            <p:ph type="title"/>
          </p:nvPr>
        </p:nvSpPr>
        <p:spPr>
          <a:xfrm>
            <a:off x="448809" y="704675"/>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Rebuilding</a:t>
            </a:r>
            <a:endParaRPr lang="en-GB" sz="3200" dirty="0">
              <a:solidFill>
                <a:schemeClr val="bg1"/>
              </a:solidFill>
              <a:latin typeface="+mn-lt"/>
            </a:endParaRPr>
          </a:p>
        </p:txBody>
      </p:sp>
      <p:sp>
        <p:nvSpPr>
          <p:cNvPr id="4" name="Rectangle 3">
            <a:hlinkClick r:id="rId2"/>
            <a:extLst>
              <a:ext uri="{FF2B5EF4-FFF2-40B4-BE49-F238E27FC236}">
                <a16:creationId xmlns:a16="http://schemas.microsoft.com/office/drawing/2014/main" id="{087D9F53-756F-4D6B-BAA0-CC0B8F553372}"/>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D6BB6F5-3460-4465-9D3D-29CD4BB3B1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152" y="1666725"/>
            <a:ext cx="5781481" cy="3854321"/>
          </a:xfrm>
          <a:prstGeom prst="rect">
            <a:avLst/>
          </a:prstGeom>
        </p:spPr>
      </p:pic>
      <p:grpSp>
        <p:nvGrpSpPr>
          <p:cNvPr id="14" name="Group 13">
            <a:extLst>
              <a:ext uri="{FF2B5EF4-FFF2-40B4-BE49-F238E27FC236}">
                <a16:creationId xmlns:a16="http://schemas.microsoft.com/office/drawing/2014/main" id="{5DA53859-4F93-495C-A1F6-AF633B74F450}"/>
              </a:ext>
            </a:extLst>
          </p:cNvPr>
          <p:cNvGrpSpPr/>
          <p:nvPr/>
        </p:nvGrpSpPr>
        <p:grpSpPr>
          <a:xfrm>
            <a:off x="5519956" y="1915113"/>
            <a:ext cx="3106022" cy="3323759"/>
            <a:chOff x="5519956" y="1985566"/>
            <a:chExt cx="3106022" cy="3323759"/>
          </a:xfrm>
        </p:grpSpPr>
        <p:sp>
          <p:nvSpPr>
            <p:cNvPr id="11" name="Rectangle 10">
              <a:extLst>
                <a:ext uri="{FF2B5EF4-FFF2-40B4-BE49-F238E27FC236}">
                  <a16:creationId xmlns:a16="http://schemas.microsoft.com/office/drawing/2014/main" id="{C2B79DF7-6300-4100-8F73-2676FC12FE53}"/>
                </a:ext>
              </a:extLst>
            </p:cNvPr>
            <p:cNvSpPr/>
            <p:nvPr/>
          </p:nvSpPr>
          <p:spPr>
            <a:xfrm>
              <a:off x="5519956" y="1985566"/>
              <a:ext cx="3106022" cy="3323759"/>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0E01D54-A3D3-4CC9-96AF-A32DCE0B2C36}"/>
                </a:ext>
              </a:extLst>
            </p:cNvPr>
            <p:cNvSpPr txBox="1"/>
            <p:nvPr/>
          </p:nvSpPr>
          <p:spPr>
            <a:xfrm>
              <a:off x="5596924" y="2097087"/>
              <a:ext cx="2952924" cy="3139321"/>
            </a:xfrm>
            <a:prstGeom prst="rect">
              <a:avLst/>
            </a:prstGeom>
            <a:noFill/>
          </p:spPr>
          <p:txBody>
            <a:bodyPr wrap="square">
              <a:spAutoFit/>
            </a:bodyPr>
            <a:lstStyle/>
            <a:p>
              <a:pPr rtl="0">
                <a:spcBef>
                  <a:spcPts val="0"/>
                </a:spcBef>
                <a:spcAft>
                  <a:spcPts val="0"/>
                </a:spcAft>
              </a:pPr>
              <a:r>
                <a:rPr lang="en-GB" sz="1800" b="0" i="0" u="none" strike="noStrike" dirty="0">
                  <a:solidFill>
                    <a:srgbClr val="1C1C1C"/>
                  </a:solidFill>
                  <a:effectLst/>
                </a:rPr>
                <a:t>The Qin dynasty collapsed in around 206 BC and the wall fell into disrepair. Some dynasties that followed fixed different parts of the wall but the most significant changes occurred during the reign of the Ming dynasty, which shaped the wall into what we see today.</a:t>
              </a:r>
              <a:endParaRPr lang="en-GB" b="0" dirty="0">
                <a:effectLst/>
              </a:endParaRPr>
            </a:p>
          </p:txBody>
        </p:sp>
      </p:grpSp>
      <p:grpSp>
        <p:nvGrpSpPr>
          <p:cNvPr id="15" name="Group 14">
            <a:extLst>
              <a:ext uri="{FF2B5EF4-FFF2-40B4-BE49-F238E27FC236}">
                <a16:creationId xmlns:a16="http://schemas.microsoft.com/office/drawing/2014/main" id="{F6789592-5FF7-4581-A25D-58C642B6C881}"/>
              </a:ext>
            </a:extLst>
          </p:cNvPr>
          <p:cNvGrpSpPr/>
          <p:nvPr/>
        </p:nvGrpSpPr>
        <p:grpSpPr>
          <a:xfrm>
            <a:off x="505435" y="5280817"/>
            <a:ext cx="8120543" cy="981557"/>
            <a:chOff x="505435" y="5280817"/>
            <a:chExt cx="8120543" cy="981557"/>
          </a:xfrm>
        </p:grpSpPr>
        <p:sp>
          <p:nvSpPr>
            <p:cNvPr id="13" name="Rectangle 12">
              <a:extLst>
                <a:ext uri="{FF2B5EF4-FFF2-40B4-BE49-F238E27FC236}">
                  <a16:creationId xmlns:a16="http://schemas.microsoft.com/office/drawing/2014/main" id="{1AA07E24-19BD-4E4D-8F5A-B8BE133D092F}"/>
                </a:ext>
              </a:extLst>
            </p:cNvPr>
            <p:cNvSpPr/>
            <p:nvPr/>
          </p:nvSpPr>
          <p:spPr>
            <a:xfrm flipV="1">
              <a:off x="513824" y="5280817"/>
              <a:ext cx="8112154" cy="981557"/>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745BFCB-7790-40BC-A603-48EA8B69F21A}"/>
                </a:ext>
              </a:extLst>
            </p:cNvPr>
            <p:cNvSpPr txBox="1"/>
            <p:nvPr/>
          </p:nvSpPr>
          <p:spPr>
            <a:xfrm>
              <a:off x="505435" y="5305488"/>
              <a:ext cx="8112154" cy="923330"/>
            </a:xfrm>
            <a:prstGeom prst="rect">
              <a:avLst/>
            </a:prstGeom>
            <a:noFill/>
          </p:spPr>
          <p:txBody>
            <a:bodyPr wrap="square">
              <a:spAutoFit/>
            </a:bodyPr>
            <a:lstStyle/>
            <a:p>
              <a:pPr algn="just" rtl="0">
                <a:spcBef>
                  <a:spcPts val="1200"/>
                </a:spcBef>
                <a:spcAft>
                  <a:spcPts val="0"/>
                </a:spcAft>
              </a:pPr>
              <a:r>
                <a:rPr lang="en-GB" sz="1800" b="0" i="0" u="none" strike="noStrike" dirty="0">
                  <a:solidFill>
                    <a:srgbClr val="1C1C1C"/>
                  </a:solidFill>
                  <a:effectLst/>
                </a:rPr>
                <a:t>During the Ming dynasty, Beijing was declared the capital city of China and there was a lot of construction. The wall was carefully maintained and strengthened to prevent invasions from other countries.</a:t>
              </a:r>
              <a:endParaRPr lang="en-GB" b="0" dirty="0">
                <a:effectLst/>
              </a:endParaRPr>
            </a:p>
          </p:txBody>
        </p:sp>
      </p:grpSp>
    </p:spTree>
    <p:extLst>
      <p:ext uri="{BB962C8B-B14F-4D97-AF65-F5344CB8AC3E}">
        <p14:creationId xmlns:p14="http://schemas.microsoft.com/office/powerpoint/2010/main" val="81425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56EB13B-E634-4500-A3C3-F24928DA2418}"/>
              </a:ext>
            </a:extLst>
          </p:cNvPr>
          <p:cNvSpPr>
            <a:spLocks noGrp="1"/>
          </p:cNvSpPr>
          <p:nvPr>
            <p:ph type="title"/>
          </p:nvPr>
        </p:nvSpPr>
        <p:spPr>
          <a:xfrm>
            <a:off x="448809" y="704675"/>
            <a:ext cx="8242185" cy="880844"/>
          </a:xfrm>
          <a:prstGeom prst="roundRect">
            <a:avLst>
              <a:gd name="adj" fmla="val 0"/>
            </a:avLst>
          </a:prstGeom>
          <a:solidFill>
            <a:srgbClr val="11743A"/>
          </a:solidFill>
        </p:spPr>
        <p:txBody>
          <a:bodyPr/>
          <a:lstStyle/>
          <a:p>
            <a:pPr rtl="0">
              <a:spcBef>
                <a:spcPts val="0"/>
              </a:spcBef>
              <a:spcAft>
                <a:spcPts val="0"/>
              </a:spcAft>
            </a:pPr>
            <a:r>
              <a:rPr lang="en-GB" sz="3200" i="0" u="none" strike="noStrike" dirty="0">
                <a:solidFill>
                  <a:schemeClr val="bg1"/>
                </a:solidFill>
                <a:effectLst/>
                <a:latin typeface="+mn-lt"/>
              </a:rPr>
              <a:t>The Great Wall Today</a:t>
            </a:r>
            <a:endParaRPr lang="en-GB" sz="3200" dirty="0">
              <a:solidFill>
                <a:schemeClr val="bg1"/>
              </a:solidFill>
              <a:latin typeface="+mn-lt"/>
            </a:endParaRPr>
          </a:p>
        </p:txBody>
      </p:sp>
      <p:sp>
        <p:nvSpPr>
          <p:cNvPr id="4" name="Rectangle 3">
            <a:hlinkClick r:id="rId2"/>
            <a:extLst>
              <a:ext uri="{FF2B5EF4-FFF2-40B4-BE49-F238E27FC236}">
                <a16:creationId xmlns:a16="http://schemas.microsoft.com/office/drawing/2014/main" id="{7A2A1494-9509-4F63-A4D4-7E1512EC29D2}"/>
              </a:ext>
            </a:extLst>
          </p:cNvPr>
          <p:cNvSpPr/>
          <p:nvPr/>
        </p:nvSpPr>
        <p:spPr>
          <a:xfrm>
            <a:off x="8397380" y="6583960"/>
            <a:ext cx="746620" cy="274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949FE1F3-44F7-453B-B61E-2EBB95F22A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3410" y="1890179"/>
            <a:ext cx="6577179" cy="4384786"/>
          </a:xfrm>
          <a:prstGeom prst="rect">
            <a:avLst/>
          </a:prstGeom>
        </p:spPr>
      </p:pic>
      <p:sp>
        <p:nvSpPr>
          <p:cNvPr id="6" name="Rectangle 5">
            <a:extLst>
              <a:ext uri="{FF2B5EF4-FFF2-40B4-BE49-F238E27FC236}">
                <a16:creationId xmlns:a16="http://schemas.microsoft.com/office/drawing/2014/main" id="{CFDDE8FB-F7D4-4F89-BAE5-B1DCFE20EC16}"/>
              </a:ext>
            </a:extLst>
          </p:cNvPr>
          <p:cNvSpPr/>
          <p:nvPr/>
        </p:nvSpPr>
        <p:spPr>
          <a:xfrm>
            <a:off x="574644" y="1652632"/>
            <a:ext cx="7990514" cy="1283515"/>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0" u="none" strike="noStrike" dirty="0">
                <a:solidFill>
                  <a:srgbClr val="1C1C1C"/>
                </a:solidFill>
                <a:effectLst/>
              </a:rPr>
              <a:t>Today, not all of the wall looks like the picture below and lots of it isn’t actually a wall anymore. There are mounds of earth that show where the route of the wall once was. Only sections of the wall are as well-preserved as shown in the photo, particularly around Beijing.</a:t>
            </a:r>
            <a:endParaRPr lang="en-GB" dirty="0"/>
          </a:p>
        </p:txBody>
      </p:sp>
    </p:spTree>
    <p:extLst>
      <p:ext uri="{BB962C8B-B14F-4D97-AF65-F5344CB8AC3E}">
        <p14:creationId xmlns:p14="http://schemas.microsoft.com/office/powerpoint/2010/main" val="2635364437"/>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54</TotalTime>
  <Words>598</Words>
  <Application>Microsoft Office PowerPoint</Application>
  <PresentationFormat>On-screen Show (4:3)</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Twinkl</vt:lpstr>
      <vt:lpstr>Arial</vt:lpstr>
      <vt:lpstr>Office Theme</vt:lpstr>
      <vt:lpstr>PowerPoint Presentation</vt:lpstr>
      <vt:lpstr>The New Seven Wonders of the World</vt:lpstr>
      <vt:lpstr>Where Is China?</vt:lpstr>
      <vt:lpstr>The Great Wall of China</vt:lpstr>
      <vt:lpstr>Where Is the Great Wall?</vt:lpstr>
      <vt:lpstr>When Was the Great Wall First Built?</vt:lpstr>
      <vt:lpstr>How Was the Great Wall Built?</vt:lpstr>
      <vt:lpstr>Rebuilding</vt:lpstr>
      <vt:lpstr>The Great Wall Today</vt:lpstr>
      <vt:lpstr>The Great Wall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Shannon Andrews</cp:lastModifiedBy>
  <cp:revision>13</cp:revision>
  <dcterms:created xsi:type="dcterms:W3CDTF">2020-09-11T10:32:18Z</dcterms:created>
  <dcterms:modified xsi:type="dcterms:W3CDTF">2020-09-16T08:30:01Z</dcterms:modified>
</cp:coreProperties>
</file>